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8288000" cy="10287000"/>
  <p:notesSz cx="18288000" cy="10287000"/>
  <p:defaultTextStyle>
    <a:defPPr>
      <a:defRPr kern="0"/>
    </a:defPPr>
  </p:defaultTextStyle>
  <p:modifyVerifier cryptProviderType="rsaAES" cryptAlgorithmClass="hash" cryptAlgorithmType="typeAny" cryptAlgorithmSid="14" spinCount="100000" saltData="NHsPwHztUcRmqZI8upZ8cA==" hashData="gN9c96JI5FhCV/GN0mswhBk6OcBJwLubndWsk2T73+y1OZDLqrOVaiEbgjzMrseKhJNcSXgH5RpuxtY+z6N1zQ=="/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80" d="100"/>
          <a:sy n="80" d="100"/>
        </p:scale>
        <p:origin x="824" y="2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56719" y="0"/>
            <a:ext cx="6431280" cy="1028395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12695" y="3331463"/>
            <a:ext cx="3575304" cy="671779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90176" y="0"/>
            <a:ext cx="8497824" cy="10283951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11912" y="0"/>
            <a:ext cx="5276088" cy="1028395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8927" y="8107679"/>
            <a:ext cx="3883152" cy="987552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29499" y="725423"/>
            <a:ext cx="4424646" cy="17282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16799" y="2630423"/>
            <a:ext cx="9669145" cy="4939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rgbClr val="2A446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rgbClr val="2A446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rgbClr val="2A446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rgbClr val="2A446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8823" y="224535"/>
            <a:ext cx="15451817" cy="3844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rgbClr val="2A446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000" y="2475484"/>
            <a:ext cx="9228455" cy="3018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25460" y="9612212"/>
            <a:ext cx="2456180" cy="378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hepmwfoundation.org/wp-content/uploads/2024/06/Final-Version-PMW-Foundation-press-release.docx.pd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1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2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1.png"/><Relationship Id="rId7" Type="http://schemas.openxmlformats.org/officeDocument/2006/relationships/image" Target="../media/image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71.png"/><Relationship Id="rId10" Type="http://schemas.openxmlformats.org/officeDocument/2006/relationships/image" Target="../media/image15.png"/><Relationship Id="rId4" Type="http://schemas.openxmlformats.org/officeDocument/2006/relationships/image" Target="../media/image70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76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1" Type="http://schemas.openxmlformats.org/officeDocument/2006/relationships/image" Target="../media/image114.png"/><Relationship Id="rId5" Type="http://schemas.openxmlformats.org/officeDocument/2006/relationships/image" Target="../media/image109.png"/><Relationship Id="rId10" Type="http://schemas.openxmlformats.org/officeDocument/2006/relationships/hyperlink" Target="mailto:Jerome.Williams@thepmwfoundation.org" TargetMode="External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316799" y="2630423"/>
            <a:ext cx="12618657" cy="479964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39600"/>
              </a:lnSpc>
              <a:spcBef>
                <a:spcPts val="85"/>
              </a:spcBef>
            </a:pPr>
            <a:r>
              <a:rPr sz="7700" dirty="0">
                <a:solidFill>
                  <a:srgbClr val="D3DFEE"/>
                </a:solidFill>
              </a:rPr>
              <a:t>SURVEY OF ACTIVE/RETIRED MILITARY MEMBERS AND THEIR FAMILY ON HEALTH</a:t>
            </a:r>
            <a:endParaRPr sz="7700" dirty="0"/>
          </a:p>
        </p:txBody>
      </p:sp>
      <p:pic>
        <p:nvPicPr>
          <p:cNvPr id="3" name="object 3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2544" y="8363711"/>
            <a:ext cx="512063" cy="5151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36595" y="8336280"/>
            <a:ext cx="231267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385" dirty="0">
                <a:latin typeface="Arial Black"/>
                <a:cs typeface="Arial Black"/>
                <a:hlinkClick r:id="rId2"/>
              </a:rPr>
              <a:t>LEARN</a:t>
            </a:r>
            <a:r>
              <a:rPr sz="2900" spc="-370" dirty="0">
                <a:latin typeface="Arial Black"/>
                <a:cs typeface="Arial Black"/>
                <a:hlinkClick r:id="rId2"/>
              </a:rPr>
              <a:t> </a:t>
            </a:r>
            <a:r>
              <a:rPr sz="2900" spc="-325" dirty="0">
                <a:latin typeface="Arial Black"/>
                <a:cs typeface="Arial Black"/>
                <a:hlinkClick r:id="rId2"/>
              </a:rPr>
              <a:t>MORE</a:t>
            </a:r>
            <a:endParaRPr sz="2900" dirty="0">
              <a:latin typeface="Arial Black"/>
              <a:cs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88495" y="0"/>
            <a:ext cx="4099560" cy="10287000"/>
            <a:chOff x="14188495" y="0"/>
            <a:chExt cx="4099560" cy="10287000"/>
          </a:xfrm>
        </p:grpSpPr>
        <p:sp>
          <p:nvSpPr>
            <p:cNvPr id="3" name="object 3"/>
            <p:cNvSpPr/>
            <p:nvPr/>
          </p:nvSpPr>
          <p:spPr>
            <a:xfrm>
              <a:off x="14683144" y="4029602"/>
              <a:ext cx="3604895" cy="6257925"/>
            </a:xfrm>
            <a:custGeom>
              <a:avLst/>
              <a:gdLst/>
              <a:ahLst/>
              <a:cxnLst/>
              <a:rect l="l" t="t" r="r" b="b"/>
              <a:pathLst>
                <a:path w="3604894" h="6257925">
                  <a:moveTo>
                    <a:pt x="3604854" y="0"/>
                  </a:moveTo>
                  <a:lnTo>
                    <a:pt x="0" y="6257397"/>
                  </a:lnTo>
                  <a:lnTo>
                    <a:pt x="2432741" y="6257397"/>
                  </a:lnTo>
                  <a:lnTo>
                    <a:pt x="3604854" y="4222813"/>
                  </a:lnTo>
                  <a:lnTo>
                    <a:pt x="3604854" y="0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188495" y="0"/>
              <a:ext cx="4099560" cy="7091045"/>
            </a:xfrm>
            <a:custGeom>
              <a:avLst/>
              <a:gdLst/>
              <a:ahLst/>
              <a:cxnLst/>
              <a:rect l="l" t="t" r="r" b="b"/>
              <a:pathLst>
                <a:path w="4099559" h="7091045">
                  <a:moveTo>
                    <a:pt x="2434903" y="0"/>
                  </a:moveTo>
                  <a:lnTo>
                    <a:pt x="0" y="0"/>
                  </a:lnTo>
                  <a:lnTo>
                    <a:pt x="4099504" y="7090739"/>
                  </a:lnTo>
                  <a:lnTo>
                    <a:pt x="4099504" y="2879189"/>
                  </a:lnTo>
                  <a:lnTo>
                    <a:pt x="2434903" y="0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47" y="9601200"/>
            <a:ext cx="4544568" cy="4511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4489" y="1945636"/>
            <a:ext cx="10474230" cy="745253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8823" y="224535"/>
            <a:ext cx="15451817" cy="1545551"/>
          </a:xfrm>
          <a:prstGeom prst="rect">
            <a:avLst/>
          </a:prstGeom>
        </p:spPr>
        <p:txBody>
          <a:bodyPr vert="horz" wrap="square" lIns="0" tIns="692404" rIns="0" bIns="0" rtlCol="0">
            <a:spAutoFit/>
          </a:bodyPr>
          <a:lstStyle/>
          <a:p>
            <a:pPr marL="709295">
              <a:lnSpc>
                <a:spcPct val="100000"/>
              </a:lnSpc>
              <a:spcBef>
                <a:spcPts val="100"/>
              </a:spcBef>
            </a:pPr>
            <a:r>
              <a:rPr sz="5500" dirty="0"/>
              <a:t>Q8: WHAT IS YOUR AGE GROUP?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88495" y="0"/>
            <a:ext cx="4099560" cy="10287000"/>
            <a:chOff x="14188495" y="0"/>
            <a:chExt cx="4099560" cy="10287000"/>
          </a:xfrm>
        </p:grpSpPr>
        <p:sp>
          <p:nvSpPr>
            <p:cNvPr id="3" name="object 3"/>
            <p:cNvSpPr/>
            <p:nvPr/>
          </p:nvSpPr>
          <p:spPr>
            <a:xfrm>
              <a:off x="14683144" y="4029602"/>
              <a:ext cx="3604895" cy="6257925"/>
            </a:xfrm>
            <a:custGeom>
              <a:avLst/>
              <a:gdLst/>
              <a:ahLst/>
              <a:cxnLst/>
              <a:rect l="l" t="t" r="r" b="b"/>
              <a:pathLst>
                <a:path w="3604894" h="6257925">
                  <a:moveTo>
                    <a:pt x="3604854" y="0"/>
                  </a:moveTo>
                  <a:lnTo>
                    <a:pt x="0" y="6257397"/>
                  </a:lnTo>
                  <a:lnTo>
                    <a:pt x="2432741" y="6257397"/>
                  </a:lnTo>
                  <a:lnTo>
                    <a:pt x="3604854" y="4222813"/>
                  </a:lnTo>
                  <a:lnTo>
                    <a:pt x="3604854" y="0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188495" y="0"/>
              <a:ext cx="4099560" cy="7091045"/>
            </a:xfrm>
            <a:custGeom>
              <a:avLst/>
              <a:gdLst/>
              <a:ahLst/>
              <a:cxnLst/>
              <a:rect l="l" t="t" r="r" b="b"/>
              <a:pathLst>
                <a:path w="4099559" h="7091045">
                  <a:moveTo>
                    <a:pt x="2434903" y="0"/>
                  </a:moveTo>
                  <a:lnTo>
                    <a:pt x="0" y="0"/>
                  </a:lnTo>
                  <a:lnTo>
                    <a:pt x="4099504" y="7090739"/>
                  </a:lnTo>
                  <a:lnTo>
                    <a:pt x="4099504" y="2879189"/>
                  </a:lnTo>
                  <a:lnTo>
                    <a:pt x="2434903" y="0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47" y="9601200"/>
            <a:ext cx="4544568" cy="4511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42305" y="2169707"/>
            <a:ext cx="11300229" cy="711788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8823" y="224535"/>
            <a:ext cx="15451817" cy="1606594"/>
          </a:xfrm>
          <a:prstGeom prst="rect">
            <a:avLst/>
          </a:prstGeom>
        </p:spPr>
        <p:txBody>
          <a:bodyPr vert="horz" wrap="square" lIns="0" tIns="737616" rIns="0" bIns="0" rtlCol="0">
            <a:spAutoFit/>
          </a:bodyPr>
          <a:lstStyle/>
          <a:p>
            <a:pPr marL="709295">
              <a:lnSpc>
                <a:spcPct val="100000"/>
              </a:lnSpc>
              <a:spcBef>
                <a:spcPts val="100"/>
              </a:spcBef>
            </a:pPr>
            <a:r>
              <a:rPr sz="5600" dirty="0"/>
              <a:t>Q9: WHAT IS YOUR SEX/GENDER?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31289" y="0"/>
            <a:ext cx="3856990" cy="10287000"/>
            <a:chOff x="14431289" y="0"/>
            <a:chExt cx="3856990" cy="10287000"/>
          </a:xfrm>
        </p:grpSpPr>
        <p:sp>
          <p:nvSpPr>
            <p:cNvPr id="3" name="object 3"/>
            <p:cNvSpPr/>
            <p:nvPr/>
          </p:nvSpPr>
          <p:spPr>
            <a:xfrm>
              <a:off x="15210628" y="4945218"/>
              <a:ext cx="3077845" cy="5342255"/>
            </a:xfrm>
            <a:custGeom>
              <a:avLst/>
              <a:gdLst/>
              <a:ahLst/>
              <a:cxnLst/>
              <a:rect l="l" t="t" r="r" b="b"/>
              <a:pathLst>
                <a:path w="3077844" h="5342255">
                  <a:moveTo>
                    <a:pt x="3077372" y="0"/>
                  </a:moveTo>
                  <a:lnTo>
                    <a:pt x="0" y="5341781"/>
                  </a:lnTo>
                  <a:lnTo>
                    <a:pt x="2432741" y="5341781"/>
                  </a:lnTo>
                  <a:lnTo>
                    <a:pt x="3077372" y="4222814"/>
                  </a:lnTo>
                  <a:lnTo>
                    <a:pt x="3077372" y="0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431289" y="0"/>
              <a:ext cx="3856990" cy="6671309"/>
            </a:xfrm>
            <a:custGeom>
              <a:avLst/>
              <a:gdLst/>
              <a:ahLst/>
              <a:cxnLst/>
              <a:rect l="l" t="t" r="r" b="b"/>
              <a:pathLst>
                <a:path w="3856990" h="6671309">
                  <a:moveTo>
                    <a:pt x="2434903" y="0"/>
                  </a:moveTo>
                  <a:lnTo>
                    <a:pt x="0" y="0"/>
                  </a:lnTo>
                  <a:lnTo>
                    <a:pt x="3856710" y="6670791"/>
                  </a:lnTo>
                  <a:lnTo>
                    <a:pt x="3856710" y="2459241"/>
                  </a:lnTo>
                  <a:lnTo>
                    <a:pt x="2434903" y="0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47" y="9601200"/>
            <a:ext cx="4544568" cy="4511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27489" y="717003"/>
            <a:ext cx="9975719" cy="873042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59038" y="933704"/>
            <a:ext cx="3747770" cy="629338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4"/>
              </a:spcBef>
            </a:pPr>
            <a:r>
              <a:rPr sz="5100" dirty="0">
                <a:solidFill>
                  <a:srgbClr val="2A446F"/>
                </a:solidFill>
                <a:latin typeface="Trebuchet MS"/>
                <a:cs typeface="Trebuchet MS"/>
              </a:rPr>
              <a:t>Q10: WHAT BEST DESCRIBES YOUR HIGHEST COMPLETED LEVEL OF EDUCATION?</a:t>
            </a:r>
            <a:endParaRPr sz="51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46352" y="0"/>
            <a:ext cx="4041775" cy="10284460"/>
            <a:chOff x="14246352" y="0"/>
            <a:chExt cx="4041775" cy="10284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18080" y="0"/>
              <a:ext cx="3169919" cy="102839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46352" y="0"/>
              <a:ext cx="4041648" cy="1028395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32888" y="3230879"/>
            <a:ext cx="11317223" cy="56052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8823" y="224535"/>
            <a:ext cx="15451817" cy="1165447"/>
          </a:xfrm>
          <a:prstGeom prst="rect">
            <a:avLst/>
          </a:prstGeom>
        </p:spPr>
        <p:txBody>
          <a:bodyPr vert="horz" wrap="square" lIns="0" tIns="178816" rIns="0" bIns="0" rtlCol="0">
            <a:spAutoFit/>
          </a:bodyPr>
          <a:lstStyle/>
          <a:p>
            <a:pPr marL="1275715">
              <a:lnSpc>
                <a:spcPct val="100000"/>
              </a:lnSpc>
              <a:spcBef>
                <a:spcPts val="100"/>
              </a:spcBef>
            </a:pPr>
            <a:r>
              <a:rPr sz="6400" dirty="0">
                <a:latin typeface="Calibri"/>
                <a:cs typeface="Calibri"/>
              </a:rPr>
              <a:t>Q11: WHERE DO YOU CURRENTLY LIVE?</a:t>
            </a: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517903"/>
            <a:ext cx="15648101" cy="818388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47" y="9601200"/>
            <a:ext cx="4544568" cy="4511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211914" y="0"/>
            <a:ext cx="3076575" cy="9406890"/>
            <a:chOff x="15211914" y="0"/>
            <a:chExt cx="3076575" cy="9406890"/>
          </a:xfrm>
        </p:grpSpPr>
        <p:sp>
          <p:nvSpPr>
            <p:cNvPr id="4" name="object 4"/>
            <p:cNvSpPr/>
            <p:nvPr/>
          </p:nvSpPr>
          <p:spPr>
            <a:xfrm>
              <a:off x="15272238" y="0"/>
              <a:ext cx="3016250" cy="9406890"/>
            </a:xfrm>
            <a:custGeom>
              <a:avLst/>
              <a:gdLst/>
              <a:ahLst/>
              <a:cxnLst/>
              <a:rect l="l" t="t" r="r" b="b"/>
              <a:pathLst>
                <a:path w="3016250" h="9406890">
                  <a:moveTo>
                    <a:pt x="2213656" y="0"/>
                  </a:moveTo>
                  <a:lnTo>
                    <a:pt x="0" y="0"/>
                  </a:lnTo>
                  <a:lnTo>
                    <a:pt x="3015761" y="9406316"/>
                  </a:lnTo>
                  <a:lnTo>
                    <a:pt x="3015761" y="2501816"/>
                  </a:lnTo>
                  <a:lnTo>
                    <a:pt x="2213656" y="0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11914" y="0"/>
              <a:ext cx="3076575" cy="5320665"/>
            </a:xfrm>
            <a:custGeom>
              <a:avLst/>
              <a:gdLst/>
              <a:ahLst/>
              <a:cxnLst/>
              <a:rect l="l" t="t" r="r" b="b"/>
              <a:pathLst>
                <a:path w="3076575" h="5320665">
                  <a:moveTo>
                    <a:pt x="3076085" y="0"/>
                  </a:moveTo>
                  <a:lnTo>
                    <a:pt x="0" y="0"/>
                  </a:lnTo>
                  <a:lnTo>
                    <a:pt x="3076085" y="5320576"/>
                  </a:lnTo>
                  <a:lnTo>
                    <a:pt x="3076085" y="0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1658" y="1969144"/>
            <a:ext cx="11538637" cy="730888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8823" y="224535"/>
            <a:ext cx="15451817" cy="1371145"/>
          </a:xfrm>
          <a:prstGeom prst="rect">
            <a:avLst/>
          </a:prstGeom>
        </p:spPr>
        <p:txBody>
          <a:bodyPr vert="horz" wrap="square" lIns="0" tIns="550164" rIns="0" bIns="0" rtlCol="0">
            <a:spAutoFit/>
          </a:bodyPr>
          <a:lstStyle/>
          <a:p>
            <a:pPr marL="709295">
              <a:lnSpc>
                <a:spcPct val="100000"/>
              </a:lnSpc>
              <a:spcBef>
                <a:spcPts val="100"/>
              </a:spcBef>
            </a:pPr>
            <a:r>
              <a:rPr sz="5300" dirty="0">
                <a:latin typeface="Calibri"/>
                <a:cs typeface="Calibri"/>
              </a:rPr>
              <a:t>Q12: WHAT IS YOUR EMPLOYMENT STATUS?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38160" y="9624912"/>
            <a:ext cx="2105660" cy="34417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15"/>
              </a:spcBef>
            </a:pPr>
            <a:r>
              <a:rPr sz="1800" spc="-105" dirty="0">
                <a:solidFill>
                  <a:srgbClr val="FFFFFF"/>
                </a:solidFill>
                <a:latin typeface="Trebuchet MS"/>
                <a:cs typeface="Trebuchet MS"/>
              </a:rPr>
              <a:t>thepmwfoundation.org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46352" y="0"/>
            <a:ext cx="4041775" cy="10284460"/>
            <a:chOff x="14246352" y="0"/>
            <a:chExt cx="4041775" cy="10284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18080" y="0"/>
              <a:ext cx="3169919" cy="102839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46352" y="0"/>
              <a:ext cx="4041648" cy="1028395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25460" y="9652507"/>
            <a:ext cx="2131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solidFill>
                  <a:srgbClr val="FFFFFF"/>
                </a:solidFill>
                <a:latin typeface="Trebuchet MS"/>
                <a:cs typeface="Trebuchet MS"/>
              </a:rPr>
              <a:t>thepmwfoundation.org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26151" y="491623"/>
            <a:ext cx="14435698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300" dirty="0"/>
              <a:t>Q13: WHAT IS YOUR SPECIFIC OCCUPATION?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8662" y="2468913"/>
            <a:ext cx="13782040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805815" algn="l"/>
              </a:tabLst>
            </a:pPr>
            <a:r>
              <a:rPr sz="3350" i="1" spc="-10" dirty="0">
                <a:solidFill>
                  <a:srgbClr val="2A446F"/>
                </a:solidFill>
                <a:latin typeface="Calibri"/>
                <a:cs typeface="Calibri"/>
              </a:rPr>
              <a:t>(i.e.</a:t>
            </a:r>
            <a:r>
              <a:rPr sz="3350" i="1" dirty="0">
                <a:solidFill>
                  <a:srgbClr val="2A446F"/>
                </a:solidFill>
                <a:latin typeface="Calibri"/>
                <a:cs typeface="Calibri"/>
              </a:rPr>
              <a:t>	</a:t>
            </a:r>
            <a:r>
              <a:rPr sz="3350" i="1" spc="-325" dirty="0">
                <a:solidFill>
                  <a:srgbClr val="2A446F"/>
                </a:solidFill>
                <a:latin typeface="Calibri"/>
                <a:cs typeface="Calibri"/>
              </a:rPr>
              <a:t>TEACHER,</a:t>
            </a:r>
            <a:r>
              <a:rPr sz="3350" i="1" spc="5" dirty="0">
                <a:solidFill>
                  <a:srgbClr val="2A446F"/>
                </a:solidFill>
                <a:latin typeface="Calibri"/>
                <a:cs typeface="Calibri"/>
              </a:rPr>
              <a:t> </a:t>
            </a:r>
            <a:r>
              <a:rPr sz="3350" i="1" spc="-405" dirty="0">
                <a:solidFill>
                  <a:srgbClr val="2A446F"/>
                </a:solidFill>
                <a:latin typeface="Calibri"/>
                <a:cs typeface="Calibri"/>
              </a:rPr>
              <a:t>CONSTRUCTION</a:t>
            </a:r>
            <a:r>
              <a:rPr sz="3350" i="1" spc="15" dirty="0">
                <a:solidFill>
                  <a:srgbClr val="2A446F"/>
                </a:solidFill>
                <a:latin typeface="Calibri"/>
                <a:cs typeface="Calibri"/>
              </a:rPr>
              <a:t> </a:t>
            </a:r>
            <a:r>
              <a:rPr sz="3350" i="1" spc="-400" dirty="0">
                <a:solidFill>
                  <a:srgbClr val="2A446F"/>
                </a:solidFill>
                <a:latin typeface="Calibri"/>
                <a:cs typeface="Calibri"/>
              </a:rPr>
              <a:t>WORK,</a:t>
            </a:r>
            <a:r>
              <a:rPr sz="3350" i="1" spc="15" dirty="0">
                <a:solidFill>
                  <a:srgbClr val="2A446F"/>
                </a:solidFill>
                <a:latin typeface="Calibri"/>
                <a:cs typeface="Calibri"/>
              </a:rPr>
              <a:t> </a:t>
            </a:r>
            <a:r>
              <a:rPr sz="3350" i="1" spc="-420" dirty="0">
                <a:solidFill>
                  <a:srgbClr val="2A446F"/>
                </a:solidFill>
                <a:latin typeface="Calibri"/>
                <a:cs typeface="Calibri"/>
              </a:rPr>
              <a:t>ACCOUNTANT,</a:t>
            </a:r>
            <a:r>
              <a:rPr sz="3350" i="1" spc="15" dirty="0">
                <a:solidFill>
                  <a:srgbClr val="2A446F"/>
                </a:solidFill>
                <a:latin typeface="Calibri"/>
                <a:cs typeface="Calibri"/>
              </a:rPr>
              <a:t> </a:t>
            </a:r>
            <a:r>
              <a:rPr sz="3350" i="1" spc="-340" dirty="0">
                <a:solidFill>
                  <a:srgbClr val="2A446F"/>
                </a:solidFill>
                <a:latin typeface="Calibri"/>
                <a:cs typeface="Calibri"/>
              </a:rPr>
              <a:t>NURSE,</a:t>
            </a:r>
            <a:r>
              <a:rPr sz="3350" i="1" spc="15" dirty="0">
                <a:solidFill>
                  <a:srgbClr val="2A446F"/>
                </a:solidFill>
                <a:latin typeface="Calibri"/>
                <a:cs typeface="Calibri"/>
              </a:rPr>
              <a:t> </a:t>
            </a:r>
            <a:r>
              <a:rPr sz="3350" i="1" spc="-330" dirty="0">
                <a:solidFill>
                  <a:srgbClr val="2A446F"/>
                </a:solidFill>
                <a:latin typeface="Calibri"/>
                <a:cs typeface="Calibri"/>
              </a:rPr>
              <a:t>ADMINISTRATIVE</a:t>
            </a:r>
            <a:r>
              <a:rPr sz="3350" i="1" dirty="0">
                <a:solidFill>
                  <a:srgbClr val="2A446F"/>
                </a:solidFill>
                <a:latin typeface="Calibri"/>
                <a:cs typeface="Calibri"/>
              </a:rPr>
              <a:t> </a:t>
            </a:r>
            <a:r>
              <a:rPr sz="3350" i="1" spc="-254" dirty="0">
                <a:solidFill>
                  <a:srgbClr val="2A446F"/>
                </a:solidFill>
                <a:latin typeface="Calibri"/>
                <a:cs typeface="Calibri"/>
              </a:rPr>
              <a:t>ASSISTANT,</a:t>
            </a:r>
            <a:r>
              <a:rPr sz="3350" i="1" spc="20" dirty="0">
                <a:solidFill>
                  <a:srgbClr val="2A446F"/>
                </a:solidFill>
                <a:latin typeface="Calibri"/>
                <a:cs typeface="Calibri"/>
              </a:rPr>
              <a:t> </a:t>
            </a:r>
            <a:r>
              <a:rPr sz="3350" i="1" spc="-20" dirty="0">
                <a:solidFill>
                  <a:srgbClr val="2A446F"/>
                </a:solidFill>
                <a:latin typeface="Calibri"/>
                <a:cs typeface="Calibri"/>
              </a:rPr>
              <a:t>etc)</a:t>
            </a:r>
            <a:endParaRPr sz="33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41999" y="8905747"/>
            <a:ext cx="6662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105" dirty="0">
                <a:solidFill>
                  <a:srgbClr val="2A446F"/>
                </a:solidFill>
                <a:latin typeface="Arial"/>
                <a:cs typeface="Arial"/>
              </a:rPr>
              <a:t>DATA</a:t>
            </a:r>
            <a:r>
              <a:rPr sz="2400" i="1" spc="-9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2A446F"/>
                </a:solidFill>
                <a:latin typeface="Arial"/>
                <a:cs typeface="Arial"/>
              </a:rPr>
              <a:t>WAS</a:t>
            </a:r>
            <a:r>
              <a:rPr sz="2400" i="1" spc="-5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2A446F"/>
                </a:solidFill>
                <a:latin typeface="Arial"/>
                <a:cs typeface="Arial"/>
              </a:rPr>
              <a:t>COLLECTED</a:t>
            </a:r>
            <a:r>
              <a:rPr sz="2400" i="1" spc="-2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2A446F"/>
                </a:solidFill>
                <a:latin typeface="Arial"/>
                <a:cs typeface="Arial"/>
              </a:rPr>
              <a:t>BUT</a:t>
            </a:r>
            <a:r>
              <a:rPr sz="2400" i="1" spc="-3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2A446F"/>
                </a:solidFill>
                <a:latin typeface="Arial"/>
                <a:cs typeface="Arial"/>
              </a:rPr>
              <a:t>NOT</a:t>
            </a:r>
            <a:r>
              <a:rPr sz="2400" i="1" spc="-3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2A446F"/>
                </a:solidFill>
                <a:latin typeface="Arial"/>
                <a:cs typeface="Arial"/>
              </a:rPr>
              <a:t>REPORTED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02575" y="9567164"/>
            <a:ext cx="36023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solidFill>
                  <a:srgbClr val="2A446F"/>
                </a:solidFill>
                <a:latin typeface="Arial"/>
                <a:cs typeface="Arial"/>
              </a:rPr>
              <a:t>IN</a:t>
            </a:r>
            <a:r>
              <a:rPr sz="2400" i="1" spc="-2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2A446F"/>
                </a:solidFill>
                <a:latin typeface="Arial"/>
                <a:cs typeface="Arial"/>
              </a:rPr>
              <a:t>THIS</a:t>
            </a:r>
            <a:r>
              <a:rPr sz="2400" i="1" spc="-3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i="1" spc="-25" dirty="0">
                <a:solidFill>
                  <a:srgbClr val="2A446F"/>
                </a:solidFill>
                <a:latin typeface="Arial"/>
                <a:cs typeface="Arial"/>
              </a:rPr>
              <a:t>PRESENTATION.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19400" y="3210595"/>
            <a:ext cx="10439400" cy="5478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3073" y="9795200"/>
            <a:ext cx="1072515" cy="227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0"/>
              </a:lnSpc>
            </a:pPr>
            <a:r>
              <a:rPr sz="1600" dirty="0">
                <a:solidFill>
                  <a:srgbClr val="7C878E"/>
                </a:solidFill>
                <a:latin typeface="Arial"/>
                <a:cs typeface="Arial"/>
              </a:rPr>
              <a:t>Powered</a:t>
            </a:r>
            <a:r>
              <a:rPr sz="1600" spc="-35" dirty="0">
                <a:solidFill>
                  <a:srgbClr val="7C878E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7C878E"/>
                </a:solidFill>
                <a:latin typeface="Arial"/>
                <a:cs typeface="Arial"/>
              </a:rPr>
              <a:t>by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3555" cy="10284460"/>
            <a:chOff x="0" y="0"/>
            <a:chExt cx="18283555" cy="102844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7220" y="9671983"/>
              <a:ext cx="2427467" cy="5912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3237" cy="1028431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8823" y="224535"/>
            <a:ext cx="15451817" cy="1543499"/>
          </a:xfrm>
          <a:prstGeom prst="rect">
            <a:avLst/>
          </a:prstGeom>
        </p:spPr>
        <p:txBody>
          <a:bodyPr vert="horz" wrap="square" lIns="0" tIns="720852" rIns="0" bIns="0" rtlCol="0">
            <a:spAutoFit/>
          </a:bodyPr>
          <a:lstStyle/>
          <a:p>
            <a:pPr marL="596900">
              <a:lnSpc>
                <a:spcPct val="100000"/>
              </a:lnSpc>
              <a:spcBef>
                <a:spcPts val="100"/>
              </a:spcBef>
            </a:pPr>
            <a:r>
              <a:rPr sz="5300" dirty="0">
                <a:latin typeface="Calibri"/>
                <a:cs typeface="Calibri"/>
              </a:rPr>
              <a:t>Q14: WHAT IS YOUR ETHNICITY/RACE?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55447" y="0"/>
            <a:ext cx="18137505" cy="10101580"/>
            <a:chOff x="155447" y="0"/>
            <a:chExt cx="18137505" cy="10101580"/>
          </a:xfrm>
        </p:grpSpPr>
        <p:sp>
          <p:nvSpPr>
            <p:cNvPr id="8" name="object 8"/>
            <p:cNvSpPr/>
            <p:nvPr/>
          </p:nvSpPr>
          <p:spPr>
            <a:xfrm>
              <a:off x="13895803" y="490112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3" y="0"/>
                  </a:moveTo>
                  <a:lnTo>
                    <a:pt x="0" y="288607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108881" y="500348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5" y="0"/>
                  </a:moveTo>
                  <a:lnTo>
                    <a:pt x="0" y="288607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323180" y="514309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7" y="0"/>
                  </a:moveTo>
                  <a:lnTo>
                    <a:pt x="0" y="288608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528790" y="544987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8" y="0"/>
                  </a:moveTo>
                  <a:lnTo>
                    <a:pt x="0" y="28860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733004" y="576691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1" y="0"/>
                  </a:moveTo>
                  <a:lnTo>
                    <a:pt x="0" y="28860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946058" y="619178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3" y="0"/>
                  </a:moveTo>
                  <a:lnTo>
                    <a:pt x="0" y="28861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152431" y="661664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5" y="0"/>
                  </a:moveTo>
                  <a:lnTo>
                    <a:pt x="0" y="28861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356594" y="712078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6" y="0"/>
                  </a:moveTo>
                  <a:lnTo>
                    <a:pt x="0" y="28861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556693" y="779386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9" y="0"/>
                  </a:moveTo>
                  <a:lnTo>
                    <a:pt x="0" y="288613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754354" y="848795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0" y="0"/>
                  </a:moveTo>
                  <a:lnTo>
                    <a:pt x="0" y="28861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52017" y="924868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1" y="0"/>
                  </a:moveTo>
                  <a:lnTo>
                    <a:pt x="0" y="28861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137422" y="1028509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3" y="0"/>
                  </a:moveTo>
                  <a:lnTo>
                    <a:pt x="0" y="28861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329494" y="1125486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4" y="0"/>
                  </a:moveTo>
                  <a:lnTo>
                    <a:pt x="0" y="28862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511333" y="1222463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5" y="0"/>
                  </a:moveTo>
                  <a:lnTo>
                    <a:pt x="0" y="288622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689601" y="1336342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6" y="0"/>
                  </a:moveTo>
                  <a:lnTo>
                    <a:pt x="0" y="288624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870919" y="1444984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7" y="0"/>
                  </a:moveTo>
                  <a:lnTo>
                    <a:pt x="0" y="28862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046457" y="1564972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8" y="0"/>
                  </a:moveTo>
                  <a:lnTo>
                    <a:pt x="0" y="2886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207264" y="1690133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8" y="0"/>
                  </a:moveTo>
                  <a:lnTo>
                    <a:pt x="0" y="28863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371170" y="1825531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8" y="0"/>
                  </a:moveTo>
                  <a:lnTo>
                    <a:pt x="0" y="288632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524256" y="1975502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9" y="0"/>
                  </a:moveTo>
                  <a:lnTo>
                    <a:pt x="0" y="288634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677824" y="2119288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9" y="0"/>
                  </a:moveTo>
                  <a:lnTo>
                    <a:pt x="0" y="288637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817588" y="2269738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8" y="0"/>
                  </a:moveTo>
                  <a:lnTo>
                    <a:pt x="0" y="28863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950202" y="2433996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8" y="0"/>
                  </a:moveTo>
                  <a:lnTo>
                    <a:pt x="0" y="2886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8089382" y="2596856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8" y="0"/>
                  </a:moveTo>
                  <a:lnTo>
                    <a:pt x="0" y="288643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8108387" y="2866024"/>
              <a:ext cx="179705" cy="131445"/>
            </a:xfrm>
            <a:custGeom>
              <a:avLst/>
              <a:gdLst/>
              <a:ahLst/>
              <a:cxnLst/>
              <a:rect l="l" t="t" r="r" b="b"/>
              <a:pathLst>
                <a:path w="179705" h="131444">
                  <a:moveTo>
                    <a:pt x="179611" y="0"/>
                  </a:moveTo>
                  <a:lnTo>
                    <a:pt x="0" y="130863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8221308" y="3122731"/>
              <a:ext cx="67310" cy="42545"/>
            </a:xfrm>
            <a:custGeom>
              <a:avLst/>
              <a:gdLst/>
              <a:ahLst/>
              <a:cxnLst/>
              <a:rect l="l" t="t" r="r" b="b"/>
              <a:pathLst>
                <a:path w="67309" h="42544">
                  <a:moveTo>
                    <a:pt x="66691" y="0"/>
                  </a:moveTo>
                  <a:lnTo>
                    <a:pt x="0" y="41958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687494" y="494233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6" y="0"/>
                  </a:moveTo>
                  <a:lnTo>
                    <a:pt x="0" y="288607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476837" y="497805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8" y="0"/>
                  </a:moveTo>
                  <a:lnTo>
                    <a:pt x="0" y="288608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3262714" y="519619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9" y="0"/>
                  </a:moveTo>
                  <a:lnTo>
                    <a:pt x="0" y="28860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3055741" y="541434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1" y="0"/>
                  </a:moveTo>
                  <a:lnTo>
                    <a:pt x="0" y="28860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847357" y="574691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4" y="0"/>
                  </a:moveTo>
                  <a:lnTo>
                    <a:pt x="0" y="28861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638969" y="607948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6" y="0"/>
                  </a:moveTo>
                  <a:lnTo>
                    <a:pt x="0" y="28861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437716" y="662183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7" y="0"/>
                  </a:moveTo>
                  <a:lnTo>
                    <a:pt x="0" y="288612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236458" y="716415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9" y="0"/>
                  </a:moveTo>
                  <a:lnTo>
                    <a:pt x="0" y="288613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2036717" y="790624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1" y="0"/>
                  </a:moveTo>
                  <a:lnTo>
                    <a:pt x="0" y="288616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836976" y="864833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2" y="0"/>
                  </a:moveTo>
                  <a:lnTo>
                    <a:pt x="0" y="288617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637233" y="939041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3" y="0"/>
                  </a:moveTo>
                  <a:lnTo>
                    <a:pt x="0" y="28861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450036" y="1027557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4" y="0"/>
                  </a:moveTo>
                  <a:lnTo>
                    <a:pt x="0" y="28862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262838" y="1119640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6" y="0"/>
                  </a:moveTo>
                  <a:lnTo>
                    <a:pt x="0" y="288623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076843" y="1222504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7" y="0"/>
                  </a:moveTo>
                  <a:lnTo>
                    <a:pt x="0" y="2886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897755" y="1332591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7" y="0"/>
                  </a:moveTo>
                  <a:lnTo>
                    <a:pt x="0" y="288627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22970" y="1457722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8" y="0"/>
                  </a:moveTo>
                  <a:lnTo>
                    <a:pt x="0" y="28862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557435" y="1582883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8" y="0"/>
                  </a:moveTo>
                  <a:lnTo>
                    <a:pt x="0" y="28863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391900" y="1708044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9" y="0"/>
                  </a:moveTo>
                  <a:lnTo>
                    <a:pt x="0" y="288633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223432" y="1846640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9" y="0"/>
                  </a:moveTo>
                  <a:lnTo>
                    <a:pt x="0" y="28863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076837" y="1991961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9" y="0"/>
                  </a:moveTo>
                  <a:lnTo>
                    <a:pt x="0" y="288637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920971" y="2136976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8" y="0"/>
                  </a:moveTo>
                  <a:lnTo>
                    <a:pt x="0" y="28864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774789" y="2283768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8" y="0"/>
                  </a:moveTo>
                  <a:lnTo>
                    <a:pt x="0" y="288642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639084" y="2455254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7" y="0"/>
                  </a:moveTo>
                  <a:lnTo>
                    <a:pt x="0" y="288644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505488" y="2618473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7" y="0"/>
                  </a:moveTo>
                  <a:lnTo>
                    <a:pt x="0" y="28864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387302" y="2783105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5" y="0"/>
                  </a:moveTo>
                  <a:lnTo>
                    <a:pt x="0" y="288648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270862" y="2962266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4" y="0"/>
                  </a:moveTo>
                  <a:lnTo>
                    <a:pt x="0" y="28865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154420" y="3141427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3" y="0"/>
                  </a:moveTo>
                  <a:lnTo>
                    <a:pt x="0" y="28865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059416" y="3326669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2" y="0"/>
                  </a:moveTo>
                  <a:lnTo>
                    <a:pt x="0" y="288653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962958" y="3509286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0" y="0"/>
                  </a:moveTo>
                  <a:lnTo>
                    <a:pt x="0" y="28865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863225" y="3698852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9" y="0"/>
                  </a:moveTo>
                  <a:lnTo>
                    <a:pt x="0" y="288656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782867" y="3894217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7" y="0"/>
                  </a:moveTo>
                  <a:lnTo>
                    <a:pt x="0" y="288657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706814" y="4093894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6" y="0"/>
                  </a:moveTo>
                  <a:lnTo>
                    <a:pt x="0" y="28865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654426" y="4293124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3" y="0"/>
                  </a:moveTo>
                  <a:lnTo>
                    <a:pt x="0" y="28866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598465" y="4495925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1" y="0"/>
                  </a:moveTo>
                  <a:lnTo>
                    <a:pt x="0" y="28866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544670" y="4701198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0" y="0"/>
                  </a:moveTo>
                  <a:lnTo>
                    <a:pt x="0" y="288662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493412" y="4906067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8" y="0"/>
                  </a:moveTo>
                  <a:lnTo>
                    <a:pt x="0" y="288662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461213" y="5114209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5" y="0"/>
                  </a:moveTo>
                  <a:lnTo>
                    <a:pt x="0" y="28866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434289" y="5324776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3" y="0"/>
                  </a:moveTo>
                  <a:lnTo>
                    <a:pt x="0" y="28866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419135" y="5530580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1" y="0"/>
                  </a:moveTo>
                  <a:lnTo>
                    <a:pt x="0" y="288663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411471" y="5745895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79" y="0"/>
                  </a:moveTo>
                  <a:lnTo>
                    <a:pt x="0" y="288663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407298" y="5956423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2" y="0"/>
                  </a:moveTo>
                  <a:lnTo>
                    <a:pt x="0" y="288663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403129" y="6166952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4" y="0"/>
                  </a:moveTo>
                  <a:lnTo>
                    <a:pt x="0" y="288662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430784" y="6374162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6" y="0"/>
                  </a:moveTo>
                  <a:lnTo>
                    <a:pt x="0" y="288662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458441" y="6581372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88" y="0"/>
                  </a:moveTo>
                  <a:lnTo>
                    <a:pt x="0" y="288662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76726" y="6797414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0" y="0"/>
                  </a:moveTo>
                  <a:lnTo>
                    <a:pt x="0" y="28866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521175" y="6999886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2" y="0"/>
                  </a:moveTo>
                  <a:lnTo>
                    <a:pt x="0" y="28866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565625" y="7205933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4" y="0"/>
                  </a:moveTo>
                  <a:lnTo>
                    <a:pt x="0" y="28866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617219" y="7415548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6" y="0"/>
                  </a:moveTo>
                  <a:lnTo>
                    <a:pt x="0" y="28865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682671" y="7609249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398" y="0"/>
                  </a:moveTo>
                  <a:lnTo>
                    <a:pt x="0" y="288657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765711" y="7809674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0" y="0"/>
                  </a:moveTo>
                  <a:lnTo>
                    <a:pt x="0" y="28865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845181" y="8006528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1" y="0"/>
                  </a:moveTo>
                  <a:lnTo>
                    <a:pt x="0" y="288654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928221" y="8203380"/>
              <a:ext cx="19685" cy="288925"/>
            </a:xfrm>
            <a:custGeom>
              <a:avLst/>
              <a:gdLst/>
              <a:ahLst/>
              <a:cxnLst/>
              <a:rect l="l" t="t" r="r" b="b"/>
              <a:pathLst>
                <a:path w="19684" h="288925">
                  <a:moveTo>
                    <a:pt x="19402" y="0"/>
                  </a:moveTo>
                  <a:lnTo>
                    <a:pt x="0" y="288653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5272238" y="0"/>
              <a:ext cx="3016250" cy="9406890"/>
            </a:xfrm>
            <a:custGeom>
              <a:avLst/>
              <a:gdLst/>
              <a:ahLst/>
              <a:cxnLst/>
              <a:rect l="l" t="t" r="r" b="b"/>
              <a:pathLst>
                <a:path w="3016250" h="9406890">
                  <a:moveTo>
                    <a:pt x="2213656" y="0"/>
                  </a:moveTo>
                  <a:lnTo>
                    <a:pt x="0" y="0"/>
                  </a:lnTo>
                  <a:lnTo>
                    <a:pt x="3015761" y="9406316"/>
                  </a:lnTo>
                  <a:lnTo>
                    <a:pt x="3015761" y="2501816"/>
                  </a:lnTo>
                  <a:lnTo>
                    <a:pt x="2213656" y="0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5211913" y="0"/>
              <a:ext cx="3076575" cy="5320665"/>
            </a:xfrm>
            <a:custGeom>
              <a:avLst/>
              <a:gdLst/>
              <a:ahLst/>
              <a:cxnLst/>
              <a:rect l="l" t="t" r="r" b="b"/>
              <a:pathLst>
                <a:path w="3076575" h="5320665">
                  <a:moveTo>
                    <a:pt x="3076085" y="0"/>
                  </a:moveTo>
                  <a:lnTo>
                    <a:pt x="0" y="0"/>
                  </a:lnTo>
                  <a:lnTo>
                    <a:pt x="3076085" y="5320576"/>
                  </a:lnTo>
                  <a:lnTo>
                    <a:pt x="3076085" y="0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47" y="9601200"/>
              <a:ext cx="5029200" cy="499872"/>
            </a:xfrm>
            <a:prstGeom prst="rect">
              <a:avLst/>
            </a:prstGeom>
          </p:spPr>
        </p:pic>
      </p:grpSp>
      <p:sp>
        <p:nvSpPr>
          <p:cNvPr id="89" name="object 89"/>
          <p:cNvSpPr txBox="1"/>
          <p:nvPr/>
        </p:nvSpPr>
        <p:spPr>
          <a:xfrm>
            <a:off x="787422" y="9663683"/>
            <a:ext cx="27171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thepmwfoundation.org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90" name="object 9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19414" y="1935479"/>
            <a:ext cx="11654852" cy="7400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46352" y="0"/>
            <a:ext cx="4041775" cy="10284460"/>
            <a:chOff x="14246352" y="0"/>
            <a:chExt cx="4041775" cy="10284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18080" y="0"/>
              <a:ext cx="3169919" cy="102839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46352" y="0"/>
              <a:ext cx="4041648" cy="1028395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5460" y="2367788"/>
            <a:ext cx="4487545" cy="4777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6600" dirty="0"/>
              <a:t>Q15: WHAT IS YOUR MARITAL STATUS?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21562" y="216832"/>
            <a:ext cx="10976893" cy="98568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93080" cy="10284460"/>
            <a:chOff x="0" y="0"/>
            <a:chExt cx="18293080" cy="10284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7220" y="9671303"/>
              <a:ext cx="2427444" cy="5933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3237" cy="10284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403" y="155816"/>
              <a:ext cx="10345098" cy="90113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756093" y="62965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969187" y="63988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183487" y="65385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389100" y="68453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93315" y="71623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806358" y="75872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012733" y="80120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16899" y="85162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417000" y="91893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0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614662" y="98834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2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812324" y="106441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997732" y="116805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189807" y="12650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371645" y="136201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9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549902" y="147589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1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731234" y="158453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906760" y="170452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067567" y="182968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231473" y="196508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9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384560" y="211505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1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538127" y="225884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677891" y="240929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810505" y="257355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949671" y="273641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0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081052" y="2922797"/>
              <a:ext cx="207010" cy="8255"/>
            </a:xfrm>
            <a:custGeom>
              <a:avLst/>
              <a:gdLst/>
              <a:ahLst/>
              <a:cxnLst/>
              <a:rect l="l" t="t" r="r" b="b"/>
              <a:pathLst>
                <a:path w="207009" h="8255">
                  <a:moveTo>
                    <a:pt x="0" y="0"/>
                  </a:moveTo>
                  <a:lnTo>
                    <a:pt x="206946" y="804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8209845" y="3136708"/>
              <a:ext cx="78740" cy="8255"/>
            </a:xfrm>
            <a:custGeom>
              <a:avLst/>
              <a:gdLst/>
              <a:ahLst/>
              <a:cxnLst/>
              <a:rect l="l" t="t" r="r" b="b"/>
              <a:pathLst>
                <a:path w="78740" h="8255">
                  <a:moveTo>
                    <a:pt x="0" y="0"/>
                  </a:moveTo>
                  <a:lnTo>
                    <a:pt x="78155" y="769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547800" y="63377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337133" y="63734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123023" y="65916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916052" y="68097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707658" y="7142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499276" y="74749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298020" y="80172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9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096765" y="85596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0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897021" y="93017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697280" y="100437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497538" y="107858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310340" y="116710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123141" y="125919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0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937146" y="136205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2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758058" y="147214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583273" y="159727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417736" y="172243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252202" y="184759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0" y="952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083732" y="198619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2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937136" y="213151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781268" y="22765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635086" y="242332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9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499379" y="259481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1" y="9526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365781" y="27580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3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247595" y="292266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5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131151" y="310182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014710" y="328099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919702" y="346623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0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823243" y="364885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2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723510" y="383841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3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643151" y="403378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4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567096" y="423346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5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514707" y="443269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6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458744" y="463549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404947" y="484076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353689" y="504563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321488" y="525377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294562" y="546434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279409" y="567015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271742" y="588546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267572" y="609599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263403" y="630652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291060" y="651373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318717" y="672094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337003" y="693698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381453" y="713945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25905" y="734550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6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477501" y="755511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5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542954" y="774881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4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625995" y="794923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2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705466" y="814609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1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788507" y="834294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0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18080" y="0"/>
              <a:ext cx="3169919" cy="1028395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46352" y="0"/>
              <a:ext cx="4041648" cy="1028395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594" y="9601558"/>
              <a:ext cx="4540758" cy="449983"/>
            </a:xfrm>
            <a:prstGeom prst="rect">
              <a:avLst/>
            </a:prstGeom>
          </p:spPr>
        </p:pic>
      </p:grpSp>
      <p:sp>
        <p:nvSpPr>
          <p:cNvPr id="87" name="object 87"/>
          <p:cNvSpPr txBox="1">
            <a:spLocks noGrp="1"/>
          </p:cNvSpPr>
          <p:nvPr>
            <p:ph type="title"/>
          </p:nvPr>
        </p:nvSpPr>
        <p:spPr>
          <a:xfrm>
            <a:off x="318823" y="224535"/>
            <a:ext cx="15451817" cy="1921552"/>
          </a:xfrm>
          <a:prstGeom prst="rect">
            <a:avLst/>
          </a:prstGeom>
        </p:spPr>
        <p:txBody>
          <a:bodyPr vert="horz" wrap="square" lIns="0" tIns="897128" rIns="0" bIns="0" rtlCol="0">
            <a:spAutoFit/>
          </a:bodyPr>
          <a:lstStyle/>
          <a:p>
            <a:pPr marL="709295">
              <a:lnSpc>
                <a:spcPct val="100000"/>
              </a:lnSpc>
              <a:spcBef>
                <a:spcPts val="100"/>
              </a:spcBef>
            </a:pPr>
            <a:r>
              <a:rPr sz="6600" dirty="0"/>
              <a:t>Q16: DO YOU HAVE CHILDREN?</a:t>
            </a:r>
          </a:p>
        </p:txBody>
      </p:sp>
      <p:pic>
        <p:nvPicPr>
          <p:cNvPr id="88" name="object 8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38530" y="1881127"/>
            <a:ext cx="9727991" cy="7936674"/>
          </a:xfrm>
          <a:prstGeom prst="rect">
            <a:avLst/>
          </a:prstGeom>
        </p:spPr>
      </p:pic>
      <p:sp>
        <p:nvSpPr>
          <p:cNvPr id="89" name="object 89"/>
          <p:cNvSpPr txBox="1"/>
          <p:nvPr/>
        </p:nvSpPr>
        <p:spPr>
          <a:xfrm>
            <a:off x="603073" y="9761672"/>
            <a:ext cx="1072515" cy="227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0"/>
              </a:lnSpc>
            </a:pPr>
            <a:r>
              <a:rPr sz="1600" dirty="0">
                <a:solidFill>
                  <a:srgbClr val="7C878E"/>
                </a:solidFill>
                <a:latin typeface="Arial"/>
                <a:cs typeface="Arial"/>
              </a:rPr>
              <a:t>Powered</a:t>
            </a:r>
            <a:r>
              <a:rPr sz="1600" spc="-35" dirty="0">
                <a:solidFill>
                  <a:srgbClr val="7C878E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7C878E"/>
                </a:solidFill>
                <a:latin typeface="Arial"/>
                <a:cs typeface="Arial"/>
              </a:rPr>
              <a:t>by</a:t>
            </a:r>
            <a:endParaRPr sz="1600">
              <a:latin typeface="Arial"/>
              <a:cs typeface="Arial"/>
            </a:endParaRPr>
          </a:p>
        </p:txBody>
      </p:sp>
      <p:sp>
        <p:nvSpPr>
          <p:cNvPr id="90" name="object 9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46352" y="0"/>
            <a:ext cx="4041775" cy="10284460"/>
            <a:chOff x="14246352" y="0"/>
            <a:chExt cx="4041775" cy="10284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19376" y="0"/>
              <a:ext cx="3468623" cy="98755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46352" y="0"/>
              <a:ext cx="4041648" cy="93055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30984" y="316991"/>
              <a:ext cx="3557015" cy="996696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8823" y="224535"/>
            <a:ext cx="15451817" cy="1317284"/>
          </a:xfrm>
          <a:prstGeom prst="rect">
            <a:avLst/>
          </a:prstGeom>
        </p:spPr>
        <p:txBody>
          <a:bodyPr vert="horz" wrap="square" lIns="0" tIns="359664" rIns="0" bIns="0" rtlCol="0">
            <a:spAutoFit/>
          </a:bodyPr>
          <a:lstStyle/>
          <a:p>
            <a:pPr marL="438150">
              <a:lnSpc>
                <a:spcPct val="100000"/>
              </a:lnSpc>
              <a:spcBef>
                <a:spcPts val="100"/>
              </a:spcBef>
            </a:pPr>
            <a:r>
              <a:rPr sz="6200" dirty="0"/>
              <a:t>Q17: DO YOU HAVE HEALTH INSURANCE?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29970" y="2126888"/>
            <a:ext cx="7216764" cy="808821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71112" y="1695524"/>
            <a:ext cx="10142728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7000" dirty="0"/>
              <a:t>THE PMW FOUNDATION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79577" y="3182620"/>
            <a:ext cx="11044555" cy="562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148590" indent="-1905" algn="ctr">
              <a:lnSpc>
                <a:spcPct val="120000"/>
              </a:lnSpc>
              <a:spcBef>
                <a:spcPts val="100"/>
              </a:spcBef>
            </a:pPr>
            <a:r>
              <a:rPr sz="3400" spc="-20" dirty="0">
                <a:latin typeface="Lucida Sans Unicode"/>
                <a:cs typeface="Lucida Sans Unicode"/>
              </a:rPr>
              <a:t>The</a:t>
            </a:r>
            <a:r>
              <a:rPr sz="3400" spc="-140" dirty="0">
                <a:latin typeface="Lucida Sans Unicode"/>
                <a:cs typeface="Lucida Sans Unicode"/>
              </a:rPr>
              <a:t> </a:t>
            </a:r>
            <a:r>
              <a:rPr sz="3400" spc="130" dirty="0">
                <a:latin typeface="Lucida Sans Unicode"/>
                <a:cs typeface="Lucida Sans Unicode"/>
              </a:rPr>
              <a:t>PMW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dirty="0">
                <a:latin typeface="Lucida Sans Unicode"/>
                <a:cs typeface="Lucida Sans Unicode"/>
              </a:rPr>
              <a:t>Foundation</a:t>
            </a:r>
            <a:r>
              <a:rPr sz="3400" spc="-125" dirty="0">
                <a:latin typeface="Lucida Sans Unicode"/>
                <a:cs typeface="Lucida Sans Unicode"/>
              </a:rPr>
              <a:t> </a:t>
            </a:r>
            <a:r>
              <a:rPr sz="3400" spc="-60" dirty="0">
                <a:latin typeface="Lucida Sans Unicode"/>
                <a:cs typeface="Lucida Sans Unicode"/>
              </a:rPr>
              <a:t>is</a:t>
            </a:r>
            <a:r>
              <a:rPr sz="3400" spc="-125" dirty="0">
                <a:latin typeface="Lucida Sans Unicode"/>
                <a:cs typeface="Lucida Sans Unicode"/>
              </a:rPr>
              <a:t> </a:t>
            </a:r>
            <a:r>
              <a:rPr sz="3400" spc="409" dirty="0">
                <a:latin typeface="Lucida Sans Unicode"/>
                <a:cs typeface="Lucida Sans Unicode"/>
              </a:rPr>
              <a:t>a</a:t>
            </a:r>
            <a:r>
              <a:rPr sz="3400" spc="-140" dirty="0">
                <a:latin typeface="Lucida Sans Unicode"/>
                <a:cs typeface="Lucida Sans Unicode"/>
              </a:rPr>
              <a:t> </a:t>
            </a:r>
            <a:r>
              <a:rPr sz="3400" spc="75" dirty="0">
                <a:latin typeface="Lucida Sans Unicode"/>
                <a:cs typeface="Lucida Sans Unicode"/>
              </a:rPr>
              <a:t>501(c)(3)</a:t>
            </a:r>
            <a:r>
              <a:rPr sz="3400" spc="-120" dirty="0">
                <a:latin typeface="Lucida Sans Unicode"/>
                <a:cs typeface="Lucida Sans Unicode"/>
              </a:rPr>
              <a:t> </a:t>
            </a:r>
            <a:r>
              <a:rPr sz="3400" spc="-10" dirty="0">
                <a:latin typeface="Lucida Sans Unicode"/>
                <a:cs typeface="Lucida Sans Unicode"/>
              </a:rPr>
              <a:t>organization </a:t>
            </a:r>
            <a:r>
              <a:rPr sz="3400" spc="135" dirty="0">
                <a:latin typeface="Lucida Sans Unicode"/>
                <a:cs typeface="Lucida Sans Unicode"/>
              </a:rPr>
              <a:t>dedicated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dirty="0">
                <a:latin typeface="Lucida Sans Unicode"/>
                <a:cs typeface="Lucida Sans Unicode"/>
              </a:rPr>
              <a:t>to</a:t>
            </a:r>
            <a:r>
              <a:rPr sz="3400" spc="-140" dirty="0">
                <a:latin typeface="Lucida Sans Unicode"/>
                <a:cs typeface="Lucida Sans Unicode"/>
              </a:rPr>
              <a:t> </a:t>
            </a:r>
            <a:r>
              <a:rPr sz="3400" dirty="0">
                <a:latin typeface="Lucida Sans Unicode"/>
                <a:cs typeface="Lucida Sans Unicode"/>
              </a:rPr>
              <a:t>providing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25" dirty="0">
                <a:latin typeface="Lucida Sans Unicode"/>
                <a:cs typeface="Lucida Sans Unicode"/>
              </a:rPr>
              <a:t>support,</a:t>
            </a:r>
            <a:r>
              <a:rPr sz="3400" spc="-135" dirty="0">
                <a:latin typeface="Lucida Sans Unicode"/>
                <a:cs typeface="Lucida Sans Unicode"/>
              </a:rPr>
              <a:t> </a:t>
            </a:r>
            <a:r>
              <a:rPr sz="3400" spc="50" dirty="0">
                <a:latin typeface="Lucida Sans Unicode"/>
                <a:cs typeface="Lucida Sans Unicode"/>
              </a:rPr>
              <a:t>education,</a:t>
            </a:r>
            <a:r>
              <a:rPr sz="3400" spc="-135" dirty="0">
                <a:latin typeface="Lucida Sans Unicode"/>
                <a:cs typeface="Lucida Sans Unicode"/>
              </a:rPr>
              <a:t> </a:t>
            </a:r>
            <a:r>
              <a:rPr sz="3400" spc="170" dirty="0">
                <a:latin typeface="Lucida Sans Unicode"/>
                <a:cs typeface="Lucida Sans Unicode"/>
              </a:rPr>
              <a:t>and </a:t>
            </a:r>
            <a:r>
              <a:rPr sz="3400" spc="95" dirty="0">
                <a:latin typeface="Lucida Sans Unicode"/>
                <a:cs typeface="Lucida Sans Unicode"/>
              </a:rPr>
              <a:t>outreach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65" dirty="0">
                <a:latin typeface="Lucida Sans Unicode"/>
                <a:cs typeface="Lucida Sans Unicode"/>
              </a:rPr>
              <a:t>for</a:t>
            </a:r>
            <a:r>
              <a:rPr sz="3400" spc="-140" dirty="0">
                <a:latin typeface="Lucida Sans Unicode"/>
                <a:cs typeface="Lucida Sans Unicode"/>
              </a:rPr>
              <a:t> </a:t>
            </a:r>
            <a:r>
              <a:rPr sz="3400" spc="85" dirty="0">
                <a:latin typeface="Lucida Sans Unicode"/>
                <a:cs typeface="Lucida Sans Unicode"/>
              </a:rPr>
              <a:t>veterans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35" dirty="0">
                <a:latin typeface="Lucida Sans Unicode"/>
                <a:cs typeface="Lucida Sans Unicode"/>
              </a:rPr>
              <a:t>in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60" dirty="0">
                <a:latin typeface="Lucida Sans Unicode"/>
                <a:cs typeface="Lucida Sans Unicode"/>
              </a:rPr>
              <a:t>the</a:t>
            </a:r>
            <a:r>
              <a:rPr sz="3400" spc="-160" dirty="0">
                <a:latin typeface="Lucida Sans Unicode"/>
                <a:cs typeface="Lucida Sans Unicode"/>
              </a:rPr>
              <a:t> </a:t>
            </a:r>
            <a:r>
              <a:rPr sz="3400" dirty="0">
                <a:latin typeface="Lucida Sans Unicode"/>
                <a:cs typeface="Lucida Sans Unicode"/>
              </a:rPr>
              <a:t>United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dirty="0">
                <a:latin typeface="Lucida Sans Unicode"/>
                <a:cs typeface="Lucida Sans Unicode"/>
              </a:rPr>
              <a:t>States,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-10" dirty="0">
                <a:latin typeface="Lucida Sans Unicode"/>
                <a:cs typeface="Lucida Sans Unicode"/>
              </a:rPr>
              <a:t>starting </a:t>
            </a:r>
            <a:r>
              <a:rPr sz="3400" dirty="0">
                <a:latin typeface="Lucida Sans Unicode"/>
                <a:cs typeface="Lucida Sans Unicode"/>
              </a:rPr>
              <a:t>from</a:t>
            </a:r>
            <a:r>
              <a:rPr sz="3400" spc="-195" dirty="0">
                <a:latin typeface="Lucida Sans Unicode"/>
                <a:cs typeface="Lucida Sans Unicode"/>
              </a:rPr>
              <a:t> </a:t>
            </a:r>
            <a:r>
              <a:rPr sz="3400" spc="60" dirty="0">
                <a:latin typeface="Lucida Sans Unicode"/>
                <a:cs typeface="Lucida Sans Unicode"/>
              </a:rPr>
              <a:t>the</a:t>
            </a:r>
            <a:r>
              <a:rPr sz="3400" spc="-185" dirty="0">
                <a:latin typeface="Lucida Sans Unicode"/>
                <a:cs typeface="Lucida Sans Unicode"/>
              </a:rPr>
              <a:t> </a:t>
            </a:r>
            <a:r>
              <a:rPr sz="3400" spc="60" dirty="0">
                <a:latin typeface="Lucida Sans Unicode"/>
                <a:cs typeface="Lucida Sans Unicode"/>
              </a:rPr>
              <a:t>time</a:t>
            </a:r>
            <a:r>
              <a:rPr sz="3400" spc="-185" dirty="0">
                <a:latin typeface="Lucida Sans Unicode"/>
                <a:cs typeface="Lucida Sans Unicode"/>
              </a:rPr>
              <a:t> </a:t>
            </a:r>
            <a:r>
              <a:rPr sz="3400" dirty="0">
                <a:latin typeface="Lucida Sans Unicode"/>
                <a:cs typeface="Lucida Sans Unicode"/>
              </a:rPr>
              <a:t>of</a:t>
            </a:r>
            <a:r>
              <a:rPr sz="3400" spc="-175" dirty="0">
                <a:latin typeface="Lucida Sans Unicode"/>
                <a:cs typeface="Lucida Sans Unicode"/>
              </a:rPr>
              <a:t> </a:t>
            </a:r>
            <a:r>
              <a:rPr sz="3400" spc="-10" dirty="0">
                <a:latin typeface="Lucida Sans Unicode"/>
                <a:cs typeface="Lucida Sans Unicode"/>
              </a:rPr>
              <a:t>separation.</a:t>
            </a:r>
            <a:endParaRPr sz="3400">
              <a:latin typeface="Lucida Sans Unicode"/>
              <a:cs typeface="Lucida Sans Unicode"/>
            </a:endParaRPr>
          </a:p>
          <a:p>
            <a:pPr marL="12700" marR="5080" algn="ctr">
              <a:lnSpc>
                <a:spcPct val="120200"/>
              </a:lnSpc>
              <a:spcBef>
                <a:spcPts val="4885"/>
              </a:spcBef>
            </a:pPr>
            <a:r>
              <a:rPr sz="3400" spc="-10" dirty="0">
                <a:latin typeface="Lucida Sans Unicode"/>
                <a:cs typeface="Lucida Sans Unicode"/>
              </a:rPr>
              <a:t>Through</a:t>
            </a:r>
            <a:r>
              <a:rPr sz="3400" spc="-100" dirty="0">
                <a:latin typeface="Lucida Sans Unicode"/>
                <a:cs typeface="Lucida Sans Unicode"/>
              </a:rPr>
              <a:t> </a:t>
            </a:r>
            <a:r>
              <a:rPr sz="3400" dirty="0">
                <a:latin typeface="Lucida Sans Unicode"/>
                <a:cs typeface="Lucida Sans Unicode"/>
              </a:rPr>
              <a:t>collaborations,</a:t>
            </a:r>
            <a:r>
              <a:rPr sz="3400" spc="-100" dirty="0">
                <a:latin typeface="Lucida Sans Unicode"/>
                <a:cs typeface="Lucida Sans Unicode"/>
              </a:rPr>
              <a:t> </a:t>
            </a:r>
            <a:r>
              <a:rPr sz="3400" dirty="0">
                <a:latin typeface="Lucida Sans Unicode"/>
                <a:cs typeface="Lucida Sans Unicode"/>
              </a:rPr>
              <a:t>partnerships,</a:t>
            </a:r>
            <a:r>
              <a:rPr sz="3400" spc="-100" dirty="0">
                <a:latin typeface="Lucida Sans Unicode"/>
                <a:cs typeface="Lucida Sans Unicode"/>
              </a:rPr>
              <a:t> </a:t>
            </a:r>
            <a:r>
              <a:rPr sz="3400" spc="195" dirty="0">
                <a:latin typeface="Lucida Sans Unicode"/>
                <a:cs typeface="Lucida Sans Unicode"/>
              </a:rPr>
              <a:t>and</a:t>
            </a:r>
            <a:r>
              <a:rPr sz="3400" spc="-110" dirty="0">
                <a:latin typeface="Lucida Sans Unicode"/>
                <a:cs typeface="Lucida Sans Unicode"/>
              </a:rPr>
              <a:t> </a:t>
            </a:r>
            <a:r>
              <a:rPr sz="3400" spc="-10" dirty="0">
                <a:latin typeface="Lucida Sans Unicode"/>
                <a:cs typeface="Lucida Sans Unicode"/>
              </a:rPr>
              <a:t>culturally </a:t>
            </a:r>
            <a:r>
              <a:rPr sz="3400" spc="65" dirty="0">
                <a:latin typeface="Lucida Sans Unicode"/>
                <a:cs typeface="Lucida Sans Unicode"/>
              </a:rPr>
              <a:t>relevant</a:t>
            </a:r>
            <a:r>
              <a:rPr sz="3400" spc="-165" dirty="0">
                <a:latin typeface="Lucida Sans Unicode"/>
                <a:cs typeface="Lucida Sans Unicode"/>
              </a:rPr>
              <a:t> </a:t>
            </a:r>
            <a:r>
              <a:rPr sz="3400" spc="100" dirty="0">
                <a:latin typeface="Lucida Sans Unicode"/>
                <a:cs typeface="Lucida Sans Unicode"/>
              </a:rPr>
              <a:t>educational</a:t>
            </a:r>
            <a:r>
              <a:rPr sz="3400" spc="-165" dirty="0">
                <a:latin typeface="Lucida Sans Unicode"/>
                <a:cs typeface="Lucida Sans Unicode"/>
              </a:rPr>
              <a:t> </a:t>
            </a:r>
            <a:r>
              <a:rPr sz="3400" spc="-40" dirty="0">
                <a:latin typeface="Lucida Sans Unicode"/>
                <a:cs typeface="Lucida Sans Unicode"/>
              </a:rPr>
              <a:t>initiatives,</a:t>
            </a:r>
            <a:r>
              <a:rPr sz="3400" spc="-165" dirty="0">
                <a:latin typeface="Lucida Sans Unicode"/>
                <a:cs typeface="Lucida Sans Unicode"/>
              </a:rPr>
              <a:t> </a:t>
            </a:r>
            <a:r>
              <a:rPr sz="3400" spc="60" dirty="0">
                <a:latin typeface="Lucida Sans Unicode"/>
                <a:cs typeface="Lucida Sans Unicode"/>
              </a:rPr>
              <a:t>the</a:t>
            </a:r>
            <a:r>
              <a:rPr sz="3400" spc="-175" dirty="0">
                <a:latin typeface="Lucida Sans Unicode"/>
                <a:cs typeface="Lucida Sans Unicode"/>
              </a:rPr>
              <a:t> </a:t>
            </a:r>
            <a:r>
              <a:rPr sz="3400" spc="-10" dirty="0">
                <a:latin typeface="Lucida Sans Unicode"/>
                <a:cs typeface="Lucida Sans Unicode"/>
              </a:rPr>
              <a:t>foundation</a:t>
            </a:r>
            <a:r>
              <a:rPr sz="3400" spc="850" dirty="0">
                <a:latin typeface="Lucida Sans Unicode"/>
                <a:cs typeface="Lucida Sans Unicode"/>
              </a:rPr>
              <a:t> </a:t>
            </a:r>
            <a:r>
              <a:rPr sz="3400" spc="135" dirty="0">
                <a:latin typeface="Lucida Sans Unicode"/>
                <a:cs typeface="Lucida Sans Unicode"/>
              </a:rPr>
              <a:t>aims</a:t>
            </a:r>
            <a:r>
              <a:rPr sz="3400" spc="-175" dirty="0">
                <a:latin typeface="Lucida Sans Unicode"/>
                <a:cs typeface="Lucida Sans Unicode"/>
              </a:rPr>
              <a:t> </a:t>
            </a:r>
            <a:r>
              <a:rPr sz="3400" dirty="0">
                <a:latin typeface="Lucida Sans Unicode"/>
                <a:cs typeface="Lucida Sans Unicode"/>
              </a:rPr>
              <a:t>to</a:t>
            </a:r>
            <a:r>
              <a:rPr sz="3400" spc="-175" dirty="0">
                <a:latin typeface="Lucida Sans Unicode"/>
                <a:cs typeface="Lucida Sans Unicode"/>
              </a:rPr>
              <a:t> </a:t>
            </a:r>
            <a:r>
              <a:rPr sz="3400" spc="110" dirty="0">
                <a:latin typeface="Lucida Sans Unicode"/>
                <a:cs typeface="Lucida Sans Unicode"/>
              </a:rPr>
              <a:t>empower</a:t>
            </a:r>
            <a:r>
              <a:rPr sz="3400" spc="-170" dirty="0">
                <a:latin typeface="Lucida Sans Unicode"/>
                <a:cs typeface="Lucida Sans Unicode"/>
              </a:rPr>
              <a:t> </a:t>
            </a:r>
            <a:r>
              <a:rPr sz="3400" spc="90" dirty="0">
                <a:latin typeface="Lucida Sans Unicode"/>
                <a:cs typeface="Lucida Sans Unicode"/>
              </a:rPr>
              <a:t>veterans</a:t>
            </a:r>
            <a:r>
              <a:rPr sz="3400" spc="-175" dirty="0">
                <a:latin typeface="Lucida Sans Unicode"/>
                <a:cs typeface="Lucida Sans Unicode"/>
              </a:rPr>
              <a:t> </a:t>
            </a:r>
            <a:r>
              <a:rPr sz="3400" spc="120" dirty="0">
                <a:latin typeface="Lucida Sans Unicode"/>
                <a:cs typeface="Lucida Sans Unicode"/>
              </a:rPr>
              <a:t>by</a:t>
            </a:r>
            <a:r>
              <a:rPr sz="3400" spc="-175" dirty="0">
                <a:latin typeface="Lucida Sans Unicode"/>
                <a:cs typeface="Lucida Sans Unicode"/>
              </a:rPr>
              <a:t> </a:t>
            </a:r>
            <a:r>
              <a:rPr sz="3400" spc="-10" dirty="0">
                <a:latin typeface="Lucida Sans Unicode"/>
                <a:cs typeface="Lucida Sans Unicode"/>
              </a:rPr>
              <a:t>providing </a:t>
            </a:r>
            <a:r>
              <a:rPr sz="3400" dirty="0">
                <a:latin typeface="Lucida Sans Unicode"/>
                <a:cs typeface="Lucida Sans Unicode"/>
              </a:rPr>
              <a:t>information</a:t>
            </a:r>
            <a:r>
              <a:rPr sz="3400" spc="-95" dirty="0">
                <a:latin typeface="Lucida Sans Unicode"/>
                <a:cs typeface="Lucida Sans Unicode"/>
              </a:rPr>
              <a:t> </a:t>
            </a:r>
            <a:r>
              <a:rPr sz="3400" spc="65" dirty="0">
                <a:latin typeface="Lucida Sans Unicode"/>
                <a:cs typeface="Lucida Sans Unicode"/>
              </a:rPr>
              <a:t>on</a:t>
            </a:r>
            <a:r>
              <a:rPr sz="3400" spc="-95" dirty="0">
                <a:latin typeface="Lucida Sans Unicode"/>
                <a:cs typeface="Lucida Sans Unicode"/>
              </a:rPr>
              <a:t> </a:t>
            </a:r>
            <a:r>
              <a:rPr sz="3400" dirty="0">
                <a:latin typeface="Lucida Sans Unicode"/>
                <a:cs typeface="Lucida Sans Unicode"/>
              </a:rPr>
              <a:t>benefits</a:t>
            </a:r>
            <a:r>
              <a:rPr sz="3400" spc="-85" dirty="0">
                <a:latin typeface="Lucida Sans Unicode"/>
                <a:cs typeface="Lucida Sans Unicode"/>
              </a:rPr>
              <a:t> </a:t>
            </a:r>
            <a:r>
              <a:rPr sz="3400" spc="190" dirty="0">
                <a:latin typeface="Lucida Sans Unicode"/>
                <a:cs typeface="Lucida Sans Unicode"/>
              </a:rPr>
              <a:t>and</a:t>
            </a:r>
            <a:r>
              <a:rPr sz="3400" spc="-105" dirty="0">
                <a:latin typeface="Lucida Sans Unicode"/>
                <a:cs typeface="Lucida Sans Unicode"/>
              </a:rPr>
              <a:t> </a:t>
            </a:r>
            <a:r>
              <a:rPr sz="3400" spc="-10" dirty="0">
                <a:latin typeface="Lucida Sans Unicode"/>
                <a:cs typeface="Lucida Sans Unicode"/>
              </a:rPr>
              <a:t>opportunities.</a:t>
            </a:r>
            <a:endParaRPr sz="3400">
              <a:latin typeface="Lucida Sans Unicode"/>
              <a:cs typeface="Lucida Sans Unico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246352" y="0"/>
            <a:ext cx="4041775" cy="10284460"/>
            <a:chOff x="14246352" y="0"/>
            <a:chExt cx="4041775" cy="102844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68728" y="1130807"/>
              <a:ext cx="3319271" cy="91531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19376" y="0"/>
              <a:ext cx="3468623" cy="98755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46352" y="0"/>
              <a:ext cx="4041648" cy="930554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0"/>
            <a:ext cx="4698365" cy="10284460"/>
            <a:chOff x="0" y="0"/>
            <a:chExt cx="4698365" cy="1028446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3465576" cy="98267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130807"/>
              <a:ext cx="3325367" cy="91531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4011167" cy="93116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594" y="9601558"/>
              <a:ext cx="4540758" cy="449983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3555" cy="10284460"/>
            <a:chOff x="0" y="0"/>
            <a:chExt cx="18283555" cy="10284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7220" y="9671303"/>
              <a:ext cx="2427444" cy="5933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3237" cy="1028433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8823" y="224535"/>
            <a:ext cx="15451817" cy="2218556"/>
          </a:xfrm>
          <a:prstGeom prst="rect">
            <a:avLst/>
          </a:prstGeom>
        </p:spPr>
        <p:txBody>
          <a:bodyPr vert="horz" wrap="square" lIns="0" tIns="642620" rIns="0" bIns="0" rtlCol="0">
            <a:spAutoFit/>
          </a:bodyPr>
          <a:lstStyle/>
          <a:p>
            <a:pPr marL="2259965">
              <a:lnSpc>
                <a:spcPct val="100000"/>
              </a:lnSpc>
              <a:spcBef>
                <a:spcPts val="100"/>
              </a:spcBef>
            </a:pPr>
            <a:r>
              <a:rPr sz="5100" dirty="0"/>
              <a:t>Q18: WHAT TYPE OF HEALTH INSURANCE DO YOU HAVE?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8293080" cy="10287000"/>
            <a:chOff x="0" y="0"/>
            <a:chExt cx="18293080" cy="10287000"/>
          </a:xfrm>
        </p:grpSpPr>
        <p:sp>
          <p:nvSpPr>
            <p:cNvPr id="7" name="object 7"/>
            <p:cNvSpPr/>
            <p:nvPr/>
          </p:nvSpPr>
          <p:spPr>
            <a:xfrm>
              <a:off x="13756093" y="62965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969187" y="63988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183487" y="65385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389100" y="68453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593315" y="71623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806358" y="75872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012733" y="80120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216899" y="85162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417000" y="91893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0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614662" y="98834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2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812324" y="106441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97732" y="116805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189807" y="12650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371645" y="136201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9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549902" y="147589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1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731234" y="158453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906760" y="170452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067567" y="182968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231473" y="196508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9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384560" y="211505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1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538127" y="225884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677891" y="240929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810505" y="257355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949671" y="273641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0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8081052" y="2922797"/>
              <a:ext cx="207010" cy="8255"/>
            </a:xfrm>
            <a:custGeom>
              <a:avLst/>
              <a:gdLst/>
              <a:ahLst/>
              <a:cxnLst/>
              <a:rect l="l" t="t" r="r" b="b"/>
              <a:pathLst>
                <a:path w="207009" h="8255">
                  <a:moveTo>
                    <a:pt x="0" y="0"/>
                  </a:moveTo>
                  <a:lnTo>
                    <a:pt x="206946" y="804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8209845" y="3136708"/>
              <a:ext cx="78740" cy="8255"/>
            </a:xfrm>
            <a:custGeom>
              <a:avLst/>
              <a:gdLst/>
              <a:ahLst/>
              <a:cxnLst/>
              <a:rect l="l" t="t" r="r" b="b"/>
              <a:pathLst>
                <a:path w="78740" h="8255">
                  <a:moveTo>
                    <a:pt x="0" y="0"/>
                  </a:moveTo>
                  <a:lnTo>
                    <a:pt x="78155" y="769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547800" y="63377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337133" y="63734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123023" y="65916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916052" y="68097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707658" y="7142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499276" y="74749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298020" y="80172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9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096765" y="85596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0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897021" y="93017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697280" y="100437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497538" y="107858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310340" y="116710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123141" y="125919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0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937146" y="136205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2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758058" y="147214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129531" y="1457723"/>
              <a:ext cx="29209" cy="298450"/>
            </a:xfrm>
            <a:custGeom>
              <a:avLst/>
              <a:gdLst/>
              <a:ahLst/>
              <a:cxnLst/>
              <a:rect l="l" t="t" r="r" b="b"/>
              <a:pathLst>
                <a:path w="29209" h="298450">
                  <a:moveTo>
                    <a:pt x="28932" y="0"/>
                  </a:moveTo>
                  <a:lnTo>
                    <a:pt x="0" y="298153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252202" y="184759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0" y="952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083732" y="198619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2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937136" y="213151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781268" y="22765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635086" y="242332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9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499379" y="259481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1" y="9526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365781" y="27580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3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247595" y="292266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5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131151" y="310182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014710" y="328099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919702" y="346623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0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823243" y="364885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2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723510" y="383841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3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643151" y="403378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4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567096" y="423346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5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514707" y="443269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6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458744" y="463549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404947" y="484076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353689" y="504563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321488" y="525377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294562" y="546434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279409" y="567015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271742" y="588546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267572" y="609599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263403" y="630652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291060" y="651373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318717" y="672094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337003" y="693698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381453" y="713945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25905" y="734550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6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477501" y="755511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5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542954" y="774881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4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625995" y="794923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2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705466" y="814609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1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788507" y="834294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0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094" y="1978151"/>
              <a:ext cx="17094666" cy="830884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947416" cy="954328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3429000" cy="898550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19376" y="0"/>
              <a:ext cx="3468623" cy="987551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46352" y="0"/>
              <a:ext cx="4041648" cy="930554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65095" y="704087"/>
              <a:ext cx="3422904" cy="957986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594" y="9601558"/>
              <a:ext cx="4540758" cy="449983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603073" y="9761672"/>
            <a:ext cx="1072515" cy="227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0"/>
              </a:lnSpc>
            </a:pPr>
            <a:r>
              <a:rPr sz="1600" dirty="0">
                <a:solidFill>
                  <a:srgbClr val="7C878E"/>
                </a:solidFill>
                <a:latin typeface="Arial"/>
                <a:cs typeface="Arial"/>
              </a:rPr>
              <a:t>Powered</a:t>
            </a:r>
            <a:r>
              <a:rPr sz="1600" spc="-35" dirty="0">
                <a:solidFill>
                  <a:srgbClr val="7C878E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7C878E"/>
                </a:solidFill>
                <a:latin typeface="Arial"/>
                <a:cs typeface="Arial"/>
              </a:rPr>
              <a:t>by</a:t>
            </a:r>
            <a:endParaRPr sz="1600">
              <a:latin typeface="Arial"/>
              <a:cs typeface="Arial"/>
            </a:endParaRPr>
          </a:p>
        </p:txBody>
      </p:sp>
      <p:sp>
        <p:nvSpPr>
          <p:cNvPr id="92" name="object 9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3555" cy="10284460"/>
            <a:chOff x="0" y="0"/>
            <a:chExt cx="18283555" cy="10284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7220" y="9671303"/>
              <a:ext cx="2427444" cy="5933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3237" cy="1028433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16000" y="922527"/>
            <a:ext cx="5047615" cy="4999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600"/>
              </a:lnSpc>
              <a:spcBef>
                <a:spcPts val="100"/>
              </a:spcBef>
            </a:pPr>
            <a:r>
              <a:rPr sz="5500" dirty="0">
                <a:solidFill>
                  <a:srgbClr val="2A446F"/>
                </a:solidFill>
                <a:latin typeface="Trebuchet MS"/>
                <a:cs typeface="Trebuchet MS"/>
              </a:rPr>
              <a:t>Q19: DO YOU HAVE A PHYSICIAN OR HEALTHCARE PROVIDER?</a:t>
            </a:r>
            <a:endParaRPr sz="5500" dirty="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7594" y="0"/>
            <a:ext cx="18135600" cy="10287000"/>
            <a:chOff x="157594" y="0"/>
            <a:chExt cx="18135600" cy="10287000"/>
          </a:xfrm>
        </p:grpSpPr>
        <p:sp>
          <p:nvSpPr>
            <p:cNvPr id="7" name="object 7"/>
            <p:cNvSpPr/>
            <p:nvPr/>
          </p:nvSpPr>
          <p:spPr>
            <a:xfrm>
              <a:off x="13756094" y="62965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969186" y="63988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183486" y="65385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389100" y="68453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593316" y="71623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806358" y="75872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012733" y="80120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216898" y="85162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417000" y="91893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0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614662" y="98834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2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812325" y="106441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97732" y="116805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189807" y="12650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371646" y="136201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9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549903" y="147589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1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731233" y="158453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906760" y="170452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067568" y="182968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231474" y="196508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9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384559" y="211505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1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538128" y="225884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677892" y="240929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810505" y="257355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949672" y="273641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0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8081053" y="2922797"/>
              <a:ext cx="207010" cy="8255"/>
            </a:xfrm>
            <a:custGeom>
              <a:avLst/>
              <a:gdLst/>
              <a:ahLst/>
              <a:cxnLst/>
              <a:rect l="l" t="t" r="r" b="b"/>
              <a:pathLst>
                <a:path w="207009" h="8255">
                  <a:moveTo>
                    <a:pt x="0" y="0"/>
                  </a:moveTo>
                  <a:lnTo>
                    <a:pt x="206946" y="804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8209845" y="3136708"/>
              <a:ext cx="78740" cy="8255"/>
            </a:xfrm>
            <a:custGeom>
              <a:avLst/>
              <a:gdLst/>
              <a:ahLst/>
              <a:cxnLst/>
              <a:rect l="l" t="t" r="r" b="b"/>
              <a:pathLst>
                <a:path w="78740" h="8255">
                  <a:moveTo>
                    <a:pt x="0" y="0"/>
                  </a:moveTo>
                  <a:lnTo>
                    <a:pt x="78155" y="769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547801" y="63377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337133" y="63734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123024" y="65916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916052" y="68097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707658" y="7142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499276" y="74749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298021" y="80172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9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096765" y="85596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0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897022" y="93017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697280" y="100437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497538" y="107858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310340" y="116710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123141" y="125919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0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937146" y="136205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2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758057" y="147214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583273" y="159727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417736" y="172243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252201" y="184759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0" y="952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083732" y="198619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2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937136" y="213151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781267" y="22765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635086" y="242332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9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499378" y="259481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1" y="9526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365781" y="27580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3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47595" y="292266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5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131151" y="310182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014710" y="328099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919702" y="346623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0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823243" y="364885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2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723510" y="383841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3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643151" y="403378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4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567096" y="423346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5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514707" y="443269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6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458744" y="463549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404948" y="484076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353689" y="504563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321487" y="525377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294563" y="546434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279409" y="567015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271742" y="588546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267572" y="609599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263403" y="630652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291060" y="651373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318716" y="672094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337004" y="693698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381454" y="713945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425904" y="734550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6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477501" y="755511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5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542955" y="774881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4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625996" y="794923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2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705466" y="814609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1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788508" y="834294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0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9965" y="351179"/>
              <a:ext cx="8906963" cy="993582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39672" y="0"/>
              <a:ext cx="4148328" cy="1028395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99007" y="0"/>
              <a:ext cx="4888992" cy="1028395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594" y="9601558"/>
              <a:ext cx="4540758" cy="449983"/>
            </a:xfrm>
            <a:prstGeom prst="rect">
              <a:avLst/>
            </a:prstGeom>
          </p:spPr>
        </p:pic>
      </p:grpSp>
      <p:sp>
        <p:nvSpPr>
          <p:cNvPr id="89" name="object 89"/>
          <p:cNvSpPr txBox="1"/>
          <p:nvPr/>
        </p:nvSpPr>
        <p:spPr>
          <a:xfrm>
            <a:off x="603073" y="9761672"/>
            <a:ext cx="1072515" cy="227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0"/>
              </a:lnSpc>
            </a:pPr>
            <a:r>
              <a:rPr sz="1600" dirty="0">
                <a:solidFill>
                  <a:srgbClr val="7C878E"/>
                </a:solidFill>
                <a:latin typeface="Arial"/>
                <a:cs typeface="Arial"/>
              </a:rPr>
              <a:t>Powered</a:t>
            </a:r>
            <a:r>
              <a:rPr sz="1600" spc="-35" dirty="0">
                <a:solidFill>
                  <a:srgbClr val="7C878E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7C878E"/>
                </a:solidFill>
                <a:latin typeface="Arial"/>
                <a:cs typeface="Arial"/>
              </a:rPr>
              <a:t>by</a:t>
            </a:r>
            <a:endParaRPr sz="1600">
              <a:latin typeface="Arial"/>
              <a:cs typeface="Arial"/>
            </a:endParaRPr>
          </a:p>
        </p:txBody>
      </p:sp>
      <p:sp>
        <p:nvSpPr>
          <p:cNvPr id="90" name="object 9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3555" cy="10284460"/>
            <a:chOff x="0" y="0"/>
            <a:chExt cx="18283555" cy="10284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7220" y="9671303"/>
              <a:ext cx="2427444" cy="5933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3237" cy="1028433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8823" y="224535"/>
            <a:ext cx="15451817" cy="1596334"/>
          </a:xfrm>
          <a:prstGeom prst="rect">
            <a:avLst/>
          </a:prstGeom>
        </p:spPr>
        <p:txBody>
          <a:bodyPr vert="horz" wrap="square" lIns="0" tIns="788416" rIns="0" bIns="0" rtlCol="0">
            <a:spAutoFit/>
          </a:bodyPr>
          <a:lstStyle/>
          <a:p>
            <a:pPr marL="756285">
              <a:lnSpc>
                <a:spcPct val="100000"/>
              </a:lnSpc>
              <a:spcBef>
                <a:spcPts val="100"/>
              </a:spcBef>
            </a:pPr>
            <a:r>
              <a:rPr sz="5200" dirty="0"/>
              <a:t>Q20: DO YOU CONSIDER YOUR HEALTH: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57594" y="0"/>
            <a:ext cx="18135600" cy="10287000"/>
            <a:chOff x="157594" y="0"/>
            <a:chExt cx="18135600" cy="10287000"/>
          </a:xfrm>
        </p:grpSpPr>
        <p:sp>
          <p:nvSpPr>
            <p:cNvPr id="7" name="object 7"/>
            <p:cNvSpPr/>
            <p:nvPr/>
          </p:nvSpPr>
          <p:spPr>
            <a:xfrm>
              <a:off x="13756094" y="62965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969186" y="63988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183486" y="65385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389100" y="68453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593316" y="71623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806358" y="75872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012733" y="80120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216898" y="85162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417000" y="91893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0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614662" y="98834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2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812325" y="106441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97732" y="116805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189807" y="12650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371646" y="136201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9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549903" y="147589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1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731233" y="158453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906760" y="170452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067568" y="182968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231474" y="196508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9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384559" y="211505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1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538128" y="225884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677892" y="240929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810505" y="257355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949672" y="273641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0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8081053" y="2922797"/>
              <a:ext cx="207010" cy="8255"/>
            </a:xfrm>
            <a:custGeom>
              <a:avLst/>
              <a:gdLst/>
              <a:ahLst/>
              <a:cxnLst/>
              <a:rect l="l" t="t" r="r" b="b"/>
              <a:pathLst>
                <a:path w="207009" h="8255">
                  <a:moveTo>
                    <a:pt x="0" y="0"/>
                  </a:moveTo>
                  <a:lnTo>
                    <a:pt x="206946" y="804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8209845" y="3136708"/>
              <a:ext cx="78740" cy="8255"/>
            </a:xfrm>
            <a:custGeom>
              <a:avLst/>
              <a:gdLst/>
              <a:ahLst/>
              <a:cxnLst/>
              <a:rect l="l" t="t" r="r" b="b"/>
              <a:pathLst>
                <a:path w="78740" h="8255">
                  <a:moveTo>
                    <a:pt x="0" y="0"/>
                  </a:moveTo>
                  <a:lnTo>
                    <a:pt x="78155" y="769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547801" y="63377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337133" y="63734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123024" y="65916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916052" y="68097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5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707658" y="7142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499276" y="74749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298021" y="80172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89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096765" y="85596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0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897022" y="93017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3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697280" y="100437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497538" y="107858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310340" y="116710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79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123141" y="125919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0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758057" y="147214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583273" y="159727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6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417736" y="172243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08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252201" y="184759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0" y="9526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083732" y="198619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2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937136" y="213151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4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781267" y="22765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7" y="9525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635086" y="242332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19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499378" y="259481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1" y="9526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365781" y="275803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3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247595" y="292266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5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131151" y="310182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014710" y="328099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2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919702" y="346623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0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823243" y="364885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2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723510" y="3838418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3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643151" y="403378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4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567096" y="423346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5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514707" y="443269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6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458744" y="463549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404948" y="484076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353689" y="504563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321487" y="525377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294563" y="546434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279409" y="5670150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271742" y="588546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267572" y="609599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263403" y="630652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291060" y="651373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318716" y="672094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8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337004" y="6936982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381454" y="7139454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7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25904" y="7345501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6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477501" y="7555117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5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542955" y="7748816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4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625996" y="7949239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2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705466" y="8146093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1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788508" y="8342945"/>
              <a:ext cx="299085" cy="9525"/>
            </a:xfrm>
            <a:custGeom>
              <a:avLst/>
              <a:gdLst/>
              <a:ahLst/>
              <a:cxnLst/>
              <a:rect l="l" t="t" r="r" b="b"/>
              <a:pathLst>
                <a:path w="299084" h="9525">
                  <a:moveTo>
                    <a:pt x="0" y="0"/>
                  </a:moveTo>
                  <a:lnTo>
                    <a:pt x="298830" y="95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5813" y="1568146"/>
              <a:ext cx="9451906" cy="8718853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39672" y="0"/>
              <a:ext cx="4148328" cy="1028395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99007" y="0"/>
              <a:ext cx="4888992" cy="1028395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594" y="9601558"/>
              <a:ext cx="4540758" cy="449983"/>
            </a:xfrm>
            <a:prstGeom prst="rect">
              <a:avLst/>
            </a:prstGeom>
          </p:spPr>
        </p:pic>
      </p:grpSp>
      <p:sp>
        <p:nvSpPr>
          <p:cNvPr id="88" name="object 88"/>
          <p:cNvSpPr txBox="1"/>
          <p:nvPr/>
        </p:nvSpPr>
        <p:spPr>
          <a:xfrm>
            <a:off x="603073" y="9761672"/>
            <a:ext cx="1072515" cy="227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0"/>
              </a:lnSpc>
            </a:pPr>
            <a:r>
              <a:rPr sz="1600" dirty="0">
                <a:solidFill>
                  <a:srgbClr val="7C878E"/>
                </a:solidFill>
                <a:latin typeface="Arial"/>
                <a:cs typeface="Arial"/>
              </a:rPr>
              <a:t>Powered</a:t>
            </a:r>
            <a:r>
              <a:rPr sz="1600" spc="-35" dirty="0">
                <a:solidFill>
                  <a:srgbClr val="7C878E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7C878E"/>
                </a:solidFill>
                <a:latin typeface="Arial"/>
                <a:cs typeface="Arial"/>
              </a:rPr>
              <a:t>by</a:t>
            </a:r>
            <a:endParaRPr sz="1600">
              <a:latin typeface="Arial"/>
              <a:cs typeface="Arial"/>
            </a:endParaRPr>
          </a:p>
        </p:txBody>
      </p:sp>
      <p:sp>
        <p:nvSpPr>
          <p:cNvPr id="89" name="object 8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49911" y="0"/>
            <a:ext cx="6038215" cy="10284460"/>
            <a:chOff x="12249911" y="0"/>
            <a:chExt cx="6038215" cy="10284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72415" y="0"/>
              <a:ext cx="5815583" cy="102839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49911" y="493775"/>
              <a:ext cx="6038088" cy="97901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23135" y="2791967"/>
              <a:ext cx="3864863" cy="749198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31371" y="-190500"/>
            <a:ext cx="13168577" cy="2392450"/>
          </a:xfrm>
          <a:prstGeom prst="rect">
            <a:avLst/>
          </a:prstGeom>
        </p:spPr>
        <p:txBody>
          <a:bodyPr vert="horz" wrap="square" lIns="0" tIns="723392" rIns="0" bIns="0" rtlCol="0">
            <a:spAutoFit/>
          </a:bodyPr>
          <a:lstStyle/>
          <a:p>
            <a:pPr marL="709295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Calibri"/>
                <a:cs typeface="Calibri"/>
              </a:rPr>
              <a:t>Q21: DO YOU CONSIDER YOUR FAMILY’S HEALTH: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57594" y="1495991"/>
            <a:ext cx="11388090" cy="8555990"/>
            <a:chOff x="157594" y="1495991"/>
            <a:chExt cx="11388090" cy="855599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85825" y="1495991"/>
              <a:ext cx="8259671" cy="82596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594" y="9601558"/>
              <a:ext cx="4540758" cy="44998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49911" y="0"/>
            <a:ext cx="6038215" cy="10284460"/>
            <a:chOff x="12249911" y="0"/>
            <a:chExt cx="6038215" cy="10284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72415" y="0"/>
              <a:ext cx="5815583" cy="102839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49911" y="493775"/>
              <a:ext cx="6038088" cy="97901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23135" y="2791967"/>
              <a:ext cx="3864863" cy="749198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935228"/>
            <a:ext cx="89662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Calibri"/>
                <a:cs typeface="Calibri"/>
              </a:rPr>
              <a:t>Q22: DO YOU EXERCISE?</a:t>
            </a: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36805" y="1238738"/>
            <a:ext cx="11139355" cy="894770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49911" y="0"/>
            <a:ext cx="6038215" cy="10284460"/>
            <a:chOff x="12249911" y="0"/>
            <a:chExt cx="6038215" cy="10284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72415" y="0"/>
              <a:ext cx="5815583" cy="102839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49911" y="493775"/>
              <a:ext cx="6038088" cy="97901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23135" y="2791967"/>
              <a:ext cx="3864863" cy="749198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8823" y="394207"/>
            <a:ext cx="4786577" cy="30739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9800"/>
              </a:lnSpc>
              <a:spcBef>
                <a:spcPts val="90"/>
              </a:spcBef>
            </a:pPr>
            <a:r>
              <a:rPr sz="5700" spc="300" dirty="0"/>
              <a:t>Q23: HOW MANY TIMES A WEEK ?</a:t>
            </a: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71800" y="513087"/>
            <a:ext cx="12042875" cy="977391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7594" y="0"/>
            <a:ext cx="18130520" cy="10052050"/>
            <a:chOff x="157594" y="0"/>
            <a:chExt cx="18130520" cy="10052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81744" y="0"/>
              <a:ext cx="8906256" cy="46756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85304" y="0"/>
              <a:ext cx="10902696" cy="24749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343" y="936882"/>
              <a:ext cx="7661201" cy="86646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594" y="9601558"/>
              <a:ext cx="4540758" cy="44998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921511"/>
            <a:ext cx="5080000" cy="30739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9800"/>
              </a:lnSpc>
              <a:spcBef>
                <a:spcPts val="90"/>
              </a:spcBef>
            </a:pPr>
            <a:r>
              <a:rPr sz="5700" dirty="0"/>
              <a:t>Q24: DO YOU CURRENTLY SMOKE?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85304" y="0"/>
            <a:ext cx="10902950" cy="4520565"/>
            <a:chOff x="7385304" y="0"/>
            <a:chExt cx="10902950" cy="4520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39656" y="0"/>
              <a:ext cx="8848344" cy="45201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85304" y="0"/>
              <a:ext cx="10902696" cy="247497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33400" y="1866900"/>
            <a:ext cx="4927600" cy="44199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5"/>
              </a:spcBef>
            </a:pPr>
            <a:r>
              <a:rPr sz="4900" dirty="0">
                <a:solidFill>
                  <a:srgbClr val="2A446F"/>
                </a:solidFill>
                <a:latin typeface="Trebuchet MS"/>
                <a:cs typeface="Trebuchet MS"/>
              </a:rPr>
              <a:t>Q25: HAVE YOU BEEN DIAGNOSED WITH ANY OF THE FOLLOWING CONDITIONS?</a:t>
            </a:r>
            <a:endParaRPr sz="4900" dirty="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44437" y="188271"/>
            <a:ext cx="17923510" cy="10022205"/>
            <a:chOff x="157594" y="265005"/>
            <a:chExt cx="17923510" cy="100222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3134" y="265005"/>
              <a:ext cx="14307601" cy="100219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594" y="9601558"/>
              <a:ext cx="4540758" cy="44998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55992" y="0"/>
            <a:ext cx="10732135" cy="4057015"/>
            <a:chOff x="7555992" y="0"/>
            <a:chExt cx="10732135" cy="4057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3976" y="0"/>
              <a:ext cx="8574024" cy="40568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5992" y="0"/>
              <a:ext cx="10732008" cy="204825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56846" y="1356867"/>
            <a:ext cx="4172354" cy="50737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35255">
              <a:lnSpc>
                <a:spcPct val="118700"/>
              </a:lnSpc>
              <a:spcBef>
                <a:spcPts val="90"/>
              </a:spcBef>
            </a:pPr>
            <a:r>
              <a:rPr sz="4000" dirty="0">
                <a:solidFill>
                  <a:srgbClr val="2A446F"/>
                </a:solidFill>
                <a:latin typeface="Trebuchet MS"/>
                <a:cs typeface="Trebuchet MS"/>
              </a:rPr>
              <a:t>Q26: HAS ANYONE IN YOUR FAMILY BEEN DIAGNOSED</a:t>
            </a:r>
            <a:endParaRPr sz="4000" dirty="0">
              <a:latin typeface="Trebuchet MS"/>
              <a:cs typeface="Trebuchet MS"/>
            </a:endParaRPr>
          </a:p>
          <a:p>
            <a:pPr marL="12700" marR="5080">
              <a:lnSpc>
                <a:spcPct val="118800"/>
              </a:lnSpc>
              <a:spcBef>
                <a:spcPts val="10"/>
              </a:spcBef>
            </a:pPr>
            <a:r>
              <a:rPr sz="4000" dirty="0">
                <a:solidFill>
                  <a:srgbClr val="2A446F"/>
                </a:solidFill>
                <a:latin typeface="Trebuchet MS"/>
                <a:cs typeface="Trebuchet MS"/>
              </a:rPr>
              <a:t>WITH ANY OF THE FOLLOWING CONDITIONS?</a:t>
            </a:r>
            <a:endParaRPr sz="400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42545" y="0"/>
            <a:ext cx="15039727" cy="102870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44783" y="0"/>
            <a:ext cx="12243435" cy="10287000"/>
            <a:chOff x="6044783" y="0"/>
            <a:chExt cx="1224343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81744" y="0"/>
              <a:ext cx="8906256" cy="46756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85303" y="0"/>
              <a:ext cx="10902696" cy="24749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4783" y="0"/>
              <a:ext cx="8951046" cy="10287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16000" y="980948"/>
            <a:ext cx="4425315" cy="68848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000"/>
              </a:lnSpc>
              <a:spcBef>
                <a:spcPts val="100"/>
              </a:spcBef>
            </a:pPr>
            <a:r>
              <a:rPr sz="4200" dirty="0">
                <a:solidFill>
                  <a:srgbClr val="2A446F"/>
                </a:solidFill>
                <a:latin typeface="Calibri"/>
                <a:cs typeface="Calibri"/>
              </a:rPr>
              <a:t>Q27: HAVE YOU BEEN TO A PHYSICIAN OR HEALTHCARE PROVIDER IN THE LAST 2 YEARS FOR ANY EXAMINATION OR HEALTH CONCERN?</a:t>
            </a:r>
            <a:endParaRPr sz="42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631" y="940816"/>
            <a:ext cx="7841625" cy="10438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700" dirty="0"/>
              <a:t>SURVEY PROTOCOL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385304" y="0"/>
            <a:ext cx="10902950" cy="4676140"/>
            <a:chOff x="7385304" y="0"/>
            <a:chExt cx="10902950" cy="46761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81744" y="0"/>
              <a:ext cx="8906256" cy="46756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85304" y="0"/>
              <a:ext cx="10902696" cy="2474976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886119" y="5092856"/>
            <a:ext cx="16553815" cy="2315210"/>
          </a:xfrm>
          <a:custGeom>
            <a:avLst/>
            <a:gdLst/>
            <a:ahLst/>
            <a:cxnLst/>
            <a:rect l="l" t="t" r="r" b="b"/>
            <a:pathLst>
              <a:path w="16553815" h="2315209">
                <a:moveTo>
                  <a:pt x="15396118" y="0"/>
                </a:moveTo>
                <a:lnTo>
                  <a:pt x="15396118" y="578643"/>
                </a:lnTo>
                <a:lnTo>
                  <a:pt x="0" y="578643"/>
                </a:lnTo>
                <a:lnTo>
                  <a:pt x="578643" y="1157382"/>
                </a:lnTo>
                <a:lnTo>
                  <a:pt x="0" y="1736025"/>
                </a:lnTo>
                <a:lnTo>
                  <a:pt x="15396118" y="1736025"/>
                </a:lnTo>
                <a:lnTo>
                  <a:pt x="15396118" y="2314764"/>
                </a:lnTo>
                <a:lnTo>
                  <a:pt x="16553494" y="1157382"/>
                </a:lnTo>
                <a:lnTo>
                  <a:pt x="15396118" y="0"/>
                </a:lnTo>
                <a:close/>
              </a:path>
            </a:pathLst>
          </a:custGeom>
          <a:solidFill>
            <a:srgbClr val="D3DF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69681" y="3226815"/>
            <a:ext cx="2285365" cy="192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9500"/>
              </a:lnSpc>
              <a:spcBef>
                <a:spcPts val="100"/>
              </a:spcBef>
            </a:pPr>
            <a:r>
              <a:rPr sz="1900" spc="-10" dirty="0">
                <a:latin typeface="Arial"/>
                <a:cs typeface="Arial"/>
              </a:rPr>
              <a:t>Research</a:t>
            </a:r>
            <a:r>
              <a:rPr sz="1900" spc="-5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completed </a:t>
            </a:r>
            <a:r>
              <a:rPr sz="1900" dirty="0">
                <a:latin typeface="Arial"/>
                <a:cs typeface="Arial"/>
              </a:rPr>
              <a:t>on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subject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areas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spc="-20" dirty="0">
                <a:latin typeface="Arial"/>
                <a:cs typeface="Arial"/>
              </a:rPr>
              <a:t>with </a:t>
            </a:r>
            <a:r>
              <a:rPr sz="1900" dirty="0">
                <a:latin typeface="Arial"/>
                <a:cs typeface="Arial"/>
              </a:rPr>
              <a:t>specific</a:t>
            </a:r>
            <a:r>
              <a:rPr sz="1900" spc="-8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focus</a:t>
            </a:r>
            <a:r>
              <a:rPr sz="1900" spc="-75" dirty="0">
                <a:latin typeface="Arial"/>
                <a:cs typeface="Arial"/>
              </a:rPr>
              <a:t> </a:t>
            </a:r>
            <a:r>
              <a:rPr sz="1900" spc="-35" dirty="0">
                <a:latin typeface="Arial"/>
                <a:cs typeface="Arial"/>
              </a:rPr>
              <a:t>on </a:t>
            </a:r>
            <a:r>
              <a:rPr sz="1900" dirty="0">
                <a:latin typeface="Arial"/>
                <a:cs typeface="Arial"/>
              </a:rPr>
              <a:t>existing</a:t>
            </a:r>
            <a:r>
              <a:rPr sz="1900" spc="-9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surveys</a:t>
            </a:r>
            <a:r>
              <a:rPr sz="1900" spc="-85" dirty="0">
                <a:latin typeface="Arial"/>
                <a:cs typeface="Arial"/>
              </a:rPr>
              <a:t> </a:t>
            </a:r>
            <a:r>
              <a:rPr sz="1900" spc="-25" dirty="0">
                <a:latin typeface="Arial"/>
                <a:cs typeface="Arial"/>
              </a:rPr>
              <a:t>or </a:t>
            </a:r>
            <a:r>
              <a:rPr sz="1900" spc="-10" dirty="0">
                <a:latin typeface="Arial"/>
                <a:cs typeface="Arial"/>
              </a:rPr>
              <a:t>published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expert </a:t>
            </a:r>
            <a:r>
              <a:rPr sz="1900" dirty="0">
                <a:latin typeface="Arial"/>
                <a:cs typeface="Arial"/>
              </a:rPr>
              <a:t>opinions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in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this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spc="-20" dirty="0">
                <a:latin typeface="Arial"/>
                <a:cs typeface="Arial"/>
              </a:rPr>
              <a:t>area.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01367" y="5940552"/>
            <a:ext cx="12451080" cy="719455"/>
            <a:chOff x="1801367" y="5940552"/>
            <a:chExt cx="12451080" cy="71945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1367" y="5940552"/>
              <a:ext cx="621792" cy="6187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6527" y="5940552"/>
              <a:ext cx="618744" cy="6187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20784" y="5940552"/>
              <a:ext cx="618744" cy="6187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30655" y="6041136"/>
              <a:ext cx="621792" cy="61874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256524" y="7094728"/>
            <a:ext cx="2083435" cy="976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1835" marR="5080" indent="-699770">
              <a:lnSpc>
                <a:spcPct val="109500"/>
              </a:lnSpc>
              <a:spcBef>
                <a:spcPts val="100"/>
              </a:spcBef>
            </a:pPr>
            <a:r>
              <a:rPr sz="1900" spc="-10" dirty="0">
                <a:latin typeface="Arial"/>
                <a:cs typeface="Arial"/>
              </a:rPr>
              <a:t>Developed</a:t>
            </a:r>
            <a:r>
              <a:rPr sz="1900" spc="-5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an</a:t>
            </a:r>
            <a:r>
              <a:rPr sz="1900" spc="-55" dirty="0">
                <a:latin typeface="Arial"/>
                <a:cs typeface="Arial"/>
              </a:rPr>
              <a:t> </a:t>
            </a:r>
            <a:r>
              <a:rPr sz="1900" spc="-25" dirty="0">
                <a:latin typeface="Arial"/>
                <a:cs typeface="Arial"/>
              </a:rPr>
              <a:t>SOP </a:t>
            </a:r>
            <a:r>
              <a:rPr sz="1900" spc="-20" dirty="0">
                <a:latin typeface="Arial"/>
                <a:cs typeface="Arial"/>
              </a:rPr>
              <a:t>based</a:t>
            </a:r>
            <a:endParaRPr sz="1900">
              <a:latin typeface="Arial"/>
              <a:cs typeface="Arial"/>
            </a:endParaRPr>
          </a:p>
          <a:p>
            <a:pPr marL="96520">
              <a:lnSpc>
                <a:spcPct val="100000"/>
              </a:lnSpc>
              <a:spcBef>
                <a:spcPts val="215"/>
              </a:spcBef>
            </a:pPr>
            <a:r>
              <a:rPr sz="1900" dirty="0">
                <a:latin typeface="Arial"/>
                <a:cs typeface="Arial"/>
              </a:rPr>
              <a:t>on</a:t>
            </a:r>
            <a:r>
              <a:rPr sz="1900" spc="-5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best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practices.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72899" y="2116835"/>
            <a:ext cx="4558030" cy="3301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4495" indent="69850">
              <a:lnSpc>
                <a:spcPct val="108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Developed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revised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several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draft </a:t>
            </a:r>
            <a:r>
              <a:rPr sz="2000" dirty="0">
                <a:latin typeface="Arial"/>
                <a:cs typeface="Arial"/>
              </a:rPr>
              <a:t>surveys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review</a:t>
            </a:r>
            <a:endParaRPr sz="2000" dirty="0">
              <a:latin typeface="Arial"/>
              <a:cs typeface="Arial"/>
            </a:endParaRPr>
          </a:p>
          <a:p>
            <a:pPr marL="462280" marR="85725" indent="-112395">
              <a:lnSpc>
                <a:spcPct val="109600"/>
              </a:lnSpc>
              <a:spcBef>
                <a:spcPts val="1700"/>
              </a:spcBef>
            </a:pPr>
            <a:r>
              <a:rPr sz="1600" spc="140" dirty="0">
                <a:latin typeface="MS Gothic"/>
                <a:cs typeface="MS Gothic"/>
              </a:rPr>
              <a:t>￭</a:t>
            </a:r>
            <a:r>
              <a:rPr sz="1600" spc="140" dirty="0">
                <a:latin typeface="Trebuchet MS"/>
                <a:cs typeface="Trebuchet MS"/>
              </a:rPr>
              <a:t>Conducted</a:t>
            </a:r>
            <a:r>
              <a:rPr sz="1600" spc="-35" dirty="0">
                <a:latin typeface="Trebuchet MS"/>
                <a:cs typeface="Trebuchet MS"/>
              </a:rPr>
              <a:t> </a:t>
            </a:r>
            <a:r>
              <a:rPr sz="1600" spc="110" dirty="0">
                <a:latin typeface="Trebuchet MS"/>
                <a:cs typeface="Trebuchet MS"/>
              </a:rPr>
              <a:t>small</a:t>
            </a:r>
            <a:r>
              <a:rPr sz="1600" spc="-35" dirty="0">
                <a:latin typeface="Trebuchet MS"/>
                <a:cs typeface="Trebuchet MS"/>
              </a:rPr>
              <a:t> </a:t>
            </a:r>
            <a:r>
              <a:rPr sz="1600" spc="114" dirty="0">
                <a:latin typeface="Trebuchet MS"/>
                <a:cs typeface="Trebuchet MS"/>
              </a:rPr>
              <a:t>focus</a:t>
            </a:r>
            <a:r>
              <a:rPr sz="1600" spc="-30" dirty="0">
                <a:latin typeface="Trebuchet MS"/>
                <a:cs typeface="Trebuchet MS"/>
              </a:rPr>
              <a:t> </a:t>
            </a:r>
            <a:r>
              <a:rPr sz="1600" spc="145" dirty="0">
                <a:latin typeface="Trebuchet MS"/>
                <a:cs typeface="Trebuchet MS"/>
              </a:rPr>
              <a:t>group</a:t>
            </a:r>
            <a:r>
              <a:rPr sz="1600" spc="-25" dirty="0">
                <a:latin typeface="Trebuchet MS"/>
                <a:cs typeface="Trebuchet MS"/>
              </a:rPr>
              <a:t> </a:t>
            </a:r>
            <a:r>
              <a:rPr sz="1600" dirty="0">
                <a:latin typeface="Trebuchet MS"/>
                <a:cs typeface="Trebuchet MS"/>
              </a:rPr>
              <a:t>of</a:t>
            </a:r>
            <a:r>
              <a:rPr sz="1600" spc="-25" dirty="0">
                <a:latin typeface="Trebuchet MS"/>
                <a:cs typeface="Trebuchet MS"/>
              </a:rPr>
              <a:t> </a:t>
            </a:r>
            <a:r>
              <a:rPr lang="en-US" sz="1600" spc="-25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retired </a:t>
            </a:r>
            <a:r>
              <a:rPr sz="1600" dirty="0">
                <a:latin typeface="Trebuchet MS"/>
                <a:cs typeface="Trebuchet MS"/>
              </a:rPr>
              <a:t>(6),</a:t>
            </a:r>
            <a:r>
              <a:rPr sz="1600" spc="-35" dirty="0">
                <a:latin typeface="Trebuchet MS"/>
                <a:cs typeface="Trebuchet MS"/>
              </a:rPr>
              <a:t> </a:t>
            </a:r>
            <a:r>
              <a:rPr sz="1600" spc="85" dirty="0">
                <a:latin typeface="Trebuchet MS"/>
                <a:cs typeface="Trebuchet MS"/>
              </a:rPr>
              <a:t>active</a:t>
            </a:r>
            <a:r>
              <a:rPr sz="1600" spc="-35" dirty="0">
                <a:latin typeface="Trebuchet MS"/>
                <a:cs typeface="Trebuchet MS"/>
              </a:rPr>
              <a:t> </a:t>
            </a:r>
            <a:r>
              <a:rPr sz="1600" spc="114" dirty="0">
                <a:latin typeface="Trebuchet MS"/>
                <a:cs typeface="Trebuchet MS"/>
              </a:rPr>
              <a:t>(2)</a:t>
            </a:r>
            <a:r>
              <a:rPr sz="1600" spc="-30" dirty="0">
                <a:latin typeface="Trebuchet MS"/>
                <a:cs typeface="Trebuchet MS"/>
              </a:rPr>
              <a:t> </a:t>
            </a:r>
            <a:r>
              <a:rPr sz="1600" spc="190" dirty="0">
                <a:latin typeface="Trebuchet MS"/>
                <a:cs typeface="Trebuchet MS"/>
              </a:rPr>
              <a:t>and</a:t>
            </a:r>
            <a:r>
              <a:rPr sz="1600" spc="-20" dirty="0">
                <a:latin typeface="Trebuchet MS"/>
                <a:cs typeface="Trebuchet MS"/>
              </a:rPr>
              <a:t> </a:t>
            </a:r>
            <a:r>
              <a:rPr sz="1600" spc="70" dirty="0">
                <a:latin typeface="Trebuchet MS"/>
                <a:cs typeface="Trebuchet MS"/>
              </a:rPr>
              <a:t>family</a:t>
            </a:r>
            <a:r>
              <a:rPr sz="1600" spc="-25" dirty="0">
                <a:latin typeface="Trebuchet MS"/>
                <a:cs typeface="Trebuchet MS"/>
              </a:rPr>
              <a:t> </a:t>
            </a:r>
            <a:r>
              <a:rPr sz="1600" spc="170" dirty="0">
                <a:latin typeface="Trebuchet MS"/>
                <a:cs typeface="Trebuchet MS"/>
              </a:rPr>
              <a:t>members</a:t>
            </a:r>
            <a:r>
              <a:rPr sz="1600" spc="-25" dirty="0">
                <a:latin typeface="Trebuchet MS"/>
                <a:cs typeface="Trebuchet MS"/>
              </a:rPr>
              <a:t> </a:t>
            </a:r>
            <a:r>
              <a:rPr sz="1600" spc="114" dirty="0">
                <a:latin typeface="Trebuchet MS"/>
                <a:cs typeface="Trebuchet MS"/>
              </a:rPr>
              <a:t>(9) </a:t>
            </a:r>
            <a:r>
              <a:rPr sz="1600" spc="80" dirty="0">
                <a:latin typeface="Trebuchet MS"/>
                <a:cs typeface="Trebuchet MS"/>
              </a:rPr>
              <a:t>target</a:t>
            </a:r>
            <a:r>
              <a:rPr sz="1600" spc="-35" dirty="0">
                <a:latin typeface="Trebuchet MS"/>
                <a:cs typeface="Trebuchet MS"/>
              </a:rPr>
              <a:t> </a:t>
            </a:r>
            <a:r>
              <a:rPr sz="1600" spc="145" dirty="0">
                <a:latin typeface="Trebuchet MS"/>
                <a:cs typeface="Trebuchet MS"/>
              </a:rPr>
              <a:t>group</a:t>
            </a:r>
            <a:r>
              <a:rPr sz="1600" spc="-35" dirty="0">
                <a:latin typeface="Trebuchet MS"/>
                <a:cs typeface="Trebuchet MS"/>
              </a:rPr>
              <a:t> </a:t>
            </a:r>
            <a:r>
              <a:rPr sz="1600" dirty="0">
                <a:latin typeface="Trebuchet MS"/>
                <a:cs typeface="Trebuchet MS"/>
              </a:rPr>
              <a:t>for</a:t>
            </a:r>
            <a:r>
              <a:rPr sz="1600" spc="-30" dirty="0">
                <a:latin typeface="Trebuchet MS"/>
                <a:cs typeface="Trebuchet MS"/>
              </a:rPr>
              <a:t> </a:t>
            </a:r>
            <a:r>
              <a:rPr sz="1600" dirty="0">
                <a:latin typeface="Trebuchet MS"/>
                <a:cs typeface="Trebuchet MS"/>
              </a:rPr>
              <a:t>initial</a:t>
            </a:r>
            <a:r>
              <a:rPr sz="1600" spc="-45" dirty="0">
                <a:latin typeface="Trebuchet MS"/>
                <a:cs typeface="Trebuchet MS"/>
              </a:rPr>
              <a:t> </a:t>
            </a:r>
            <a:r>
              <a:rPr sz="1600" spc="120" dirty="0">
                <a:latin typeface="Trebuchet MS"/>
                <a:cs typeface="Trebuchet MS"/>
              </a:rPr>
              <a:t>feedback</a:t>
            </a:r>
            <a:r>
              <a:rPr sz="1600" spc="-40" dirty="0">
                <a:latin typeface="Trebuchet MS"/>
                <a:cs typeface="Trebuchet MS"/>
              </a:rPr>
              <a:t> </a:t>
            </a:r>
            <a:r>
              <a:rPr sz="1600" spc="165" dirty="0">
                <a:latin typeface="Trebuchet MS"/>
                <a:cs typeface="Trebuchet MS"/>
              </a:rPr>
              <a:t>and </a:t>
            </a:r>
            <a:r>
              <a:rPr sz="1600" spc="50" dirty="0">
                <a:latin typeface="Trebuchet MS"/>
                <a:cs typeface="Trebuchet MS"/>
              </a:rPr>
              <a:t>fielding</a:t>
            </a:r>
            <a:r>
              <a:rPr sz="1600" spc="-20" dirty="0">
                <a:latin typeface="Trebuchet MS"/>
                <a:cs typeface="Trebuchet MS"/>
              </a:rPr>
              <a:t> </a:t>
            </a:r>
            <a:r>
              <a:rPr sz="1600" dirty="0">
                <a:latin typeface="Trebuchet MS"/>
                <a:cs typeface="Trebuchet MS"/>
              </a:rPr>
              <a:t>of</a:t>
            </a:r>
            <a:r>
              <a:rPr sz="1600" spc="-30" dirty="0">
                <a:latin typeface="Trebuchet MS"/>
                <a:cs typeface="Trebuchet MS"/>
              </a:rPr>
              <a:t> </a:t>
            </a:r>
            <a:r>
              <a:rPr sz="1600" spc="70" dirty="0">
                <a:latin typeface="Trebuchet MS"/>
                <a:cs typeface="Trebuchet MS"/>
              </a:rPr>
              <a:t>the</a:t>
            </a:r>
            <a:r>
              <a:rPr sz="1600" spc="-35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survey.</a:t>
            </a:r>
            <a:endParaRPr sz="1600" dirty="0">
              <a:latin typeface="Trebuchet MS"/>
              <a:cs typeface="Trebuchet MS"/>
            </a:endParaRPr>
          </a:p>
          <a:p>
            <a:pPr marL="349885">
              <a:lnSpc>
                <a:spcPct val="100000"/>
              </a:lnSpc>
              <a:spcBef>
                <a:spcPts val="170"/>
              </a:spcBef>
            </a:pPr>
            <a:r>
              <a:rPr sz="1600" spc="90" dirty="0">
                <a:latin typeface="MS Gothic"/>
                <a:cs typeface="MS Gothic"/>
              </a:rPr>
              <a:t>￭</a:t>
            </a:r>
            <a:r>
              <a:rPr sz="1600" spc="90" dirty="0">
                <a:latin typeface="Trebuchet MS"/>
                <a:cs typeface="Trebuchet MS"/>
              </a:rPr>
              <a:t>Revised</a:t>
            </a:r>
            <a:r>
              <a:rPr sz="1600" spc="-70" dirty="0">
                <a:latin typeface="Trebuchet MS"/>
                <a:cs typeface="Trebuchet MS"/>
              </a:rPr>
              <a:t> </a:t>
            </a:r>
            <a:r>
              <a:rPr sz="1600" spc="55" dirty="0">
                <a:latin typeface="Trebuchet MS"/>
                <a:cs typeface="Trebuchet MS"/>
              </a:rPr>
              <a:t>draft</a:t>
            </a:r>
            <a:r>
              <a:rPr sz="1600" spc="-65" dirty="0">
                <a:latin typeface="Trebuchet MS"/>
                <a:cs typeface="Trebuchet MS"/>
              </a:rPr>
              <a:t> </a:t>
            </a:r>
            <a:r>
              <a:rPr sz="1600" dirty="0">
                <a:latin typeface="Trebuchet MS"/>
                <a:cs typeface="Trebuchet MS"/>
              </a:rPr>
              <a:t>x</a:t>
            </a:r>
            <a:r>
              <a:rPr sz="1600" spc="-75" dirty="0">
                <a:latin typeface="Trebuchet MS"/>
                <a:cs typeface="Trebuchet MS"/>
              </a:rPr>
              <a:t> </a:t>
            </a:r>
            <a:r>
              <a:rPr sz="1600" spc="-25" dirty="0">
                <a:latin typeface="Trebuchet MS"/>
                <a:cs typeface="Trebuchet MS"/>
              </a:rPr>
              <a:t>2.</a:t>
            </a:r>
            <a:endParaRPr sz="1600" dirty="0">
              <a:latin typeface="Trebuchet MS"/>
              <a:cs typeface="Trebuchet MS"/>
            </a:endParaRPr>
          </a:p>
          <a:p>
            <a:pPr marL="462280" marR="5080" indent="-112395">
              <a:lnSpc>
                <a:spcPct val="109400"/>
              </a:lnSpc>
              <a:spcBef>
                <a:spcPts val="10"/>
              </a:spcBef>
            </a:pPr>
            <a:r>
              <a:rPr sz="1600" dirty="0">
                <a:latin typeface="MS Gothic"/>
                <a:cs typeface="MS Gothic"/>
              </a:rPr>
              <a:t>￭</a:t>
            </a:r>
            <a:r>
              <a:rPr sz="1600" dirty="0">
                <a:latin typeface="Trebuchet MS"/>
                <a:cs typeface="Trebuchet MS"/>
              </a:rPr>
              <a:t>Pilot</a:t>
            </a:r>
            <a:r>
              <a:rPr sz="1600" spc="-25" dirty="0">
                <a:latin typeface="Trebuchet MS"/>
                <a:cs typeface="Trebuchet MS"/>
              </a:rPr>
              <a:t> </a:t>
            </a:r>
            <a:r>
              <a:rPr sz="1600" spc="60" dirty="0">
                <a:latin typeface="Trebuchet MS"/>
                <a:cs typeface="Trebuchet MS"/>
              </a:rPr>
              <a:t>distributed</a:t>
            </a:r>
            <a:r>
              <a:rPr sz="1600" spc="-15" dirty="0">
                <a:latin typeface="Trebuchet MS"/>
                <a:cs typeface="Trebuchet MS"/>
              </a:rPr>
              <a:t> </a:t>
            </a:r>
            <a:r>
              <a:rPr sz="1600" spc="50" dirty="0">
                <a:latin typeface="Trebuchet MS"/>
                <a:cs typeface="Trebuchet MS"/>
              </a:rPr>
              <a:t>to</a:t>
            </a:r>
            <a:r>
              <a:rPr sz="1600" spc="-25" dirty="0">
                <a:latin typeface="Trebuchet MS"/>
                <a:cs typeface="Trebuchet MS"/>
              </a:rPr>
              <a:t> </a:t>
            </a:r>
            <a:r>
              <a:rPr sz="1600" spc="100" dirty="0">
                <a:latin typeface="Trebuchet MS"/>
                <a:cs typeface="Trebuchet MS"/>
              </a:rPr>
              <a:t>targeted</a:t>
            </a:r>
            <a:r>
              <a:rPr sz="1600" spc="-15" dirty="0">
                <a:latin typeface="Trebuchet MS"/>
                <a:cs typeface="Trebuchet MS"/>
              </a:rPr>
              <a:t> </a:t>
            </a:r>
            <a:r>
              <a:rPr sz="1600" spc="145" dirty="0">
                <a:latin typeface="Trebuchet MS"/>
                <a:cs typeface="Trebuchet MS"/>
              </a:rPr>
              <a:t>group</a:t>
            </a:r>
            <a:r>
              <a:rPr sz="1600" spc="-15" dirty="0">
                <a:latin typeface="Trebuchet MS"/>
                <a:cs typeface="Trebuchet MS"/>
              </a:rPr>
              <a:t> </a:t>
            </a:r>
            <a:r>
              <a:rPr sz="1600" dirty="0">
                <a:latin typeface="Trebuchet MS"/>
                <a:cs typeface="Trebuchet MS"/>
              </a:rPr>
              <a:t>of</a:t>
            </a:r>
            <a:r>
              <a:rPr sz="1600" spc="-30" dirty="0">
                <a:latin typeface="Trebuchet MS"/>
                <a:cs typeface="Trebuchet MS"/>
              </a:rPr>
              <a:t> </a:t>
            </a:r>
            <a:r>
              <a:rPr sz="1600" spc="45" dirty="0">
                <a:latin typeface="Trebuchet MS"/>
                <a:cs typeface="Trebuchet MS"/>
              </a:rPr>
              <a:t>the </a:t>
            </a:r>
            <a:r>
              <a:rPr sz="1600" spc="80" dirty="0">
                <a:latin typeface="Trebuchet MS"/>
                <a:cs typeface="Trebuchet MS"/>
              </a:rPr>
              <a:t>revised</a:t>
            </a:r>
            <a:r>
              <a:rPr sz="1600" spc="-40" dirty="0">
                <a:latin typeface="Trebuchet MS"/>
                <a:cs typeface="Trebuchet MS"/>
              </a:rPr>
              <a:t> </a:t>
            </a:r>
            <a:r>
              <a:rPr sz="1600" spc="100" dirty="0">
                <a:latin typeface="Trebuchet MS"/>
                <a:cs typeface="Trebuchet MS"/>
              </a:rPr>
              <a:t>survey</a:t>
            </a:r>
            <a:r>
              <a:rPr sz="1600" spc="395" dirty="0">
                <a:latin typeface="Trebuchet MS"/>
                <a:cs typeface="Trebuchet MS"/>
              </a:rPr>
              <a:t> </a:t>
            </a:r>
            <a:r>
              <a:rPr sz="1600" spc="85" dirty="0">
                <a:latin typeface="Trebuchet MS"/>
                <a:cs typeface="Trebuchet MS"/>
              </a:rPr>
              <a:t>via</a:t>
            </a:r>
            <a:r>
              <a:rPr sz="1600" spc="-40" dirty="0">
                <a:latin typeface="Trebuchet MS"/>
                <a:cs typeface="Trebuchet MS"/>
              </a:rPr>
              <a:t> </a:t>
            </a:r>
            <a:r>
              <a:rPr sz="1600" spc="60" dirty="0">
                <a:latin typeface="Trebuchet MS"/>
                <a:cs typeface="Trebuchet MS"/>
              </a:rPr>
              <a:t>electronic</a:t>
            </a:r>
            <a:r>
              <a:rPr sz="1600" spc="-40" dirty="0">
                <a:latin typeface="Trebuchet MS"/>
                <a:cs typeface="Trebuchet MS"/>
              </a:rPr>
              <a:t> </a:t>
            </a:r>
            <a:r>
              <a:rPr sz="1600" spc="190" dirty="0">
                <a:latin typeface="Trebuchet MS"/>
                <a:cs typeface="Trebuchet MS"/>
              </a:rPr>
              <a:t>and</a:t>
            </a:r>
            <a:r>
              <a:rPr sz="1600" spc="-40" dirty="0">
                <a:latin typeface="Trebuchet MS"/>
                <a:cs typeface="Trebuchet MS"/>
              </a:rPr>
              <a:t> </a:t>
            </a:r>
            <a:r>
              <a:rPr sz="1600" spc="-25" dirty="0">
                <a:latin typeface="Trebuchet MS"/>
                <a:cs typeface="Trebuchet MS"/>
              </a:rPr>
              <a:t>in </a:t>
            </a:r>
            <a:r>
              <a:rPr sz="1600" spc="120" dirty="0">
                <a:latin typeface="Trebuchet MS"/>
                <a:cs typeface="Trebuchet MS"/>
              </a:rPr>
              <a:t>person</a:t>
            </a:r>
            <a:r>
              <a:rPr sz="1600" spc="395" dirty="0">
                <a:latin typeface="Trebuchet MS"/>
                <a:cs typeface="Trebuchet MS"/>
              </a:rPr>
              <a:t> </a:t>
            </a:r>
            <a:r>
              <a:rPr sz="1600" spc="90" dirty="0">
                <a:latin typeface="Trebuchet MS"/>
                <a:cs typeface="Trebuchet MS"/>
              </a:rPr>
              <a:t>methodology.</a:t>
            </a:r>
            <a:endParaRPr sz="1600" dirty="0">
              <a:latin typeface="Trebuchet MS"/>
              <a:cs typeface="Trebuchet MS"/>
            </a:endParaRPr>
          </a:p>
          <a:p>
            <a:pPr marL="349885">
              <a:lnSpc>
                <a:spcPct val="100000"/>
              </a:lnSpc>
              <a:spcBef>
                <a:spcPts val="170"/>
              </a:spcBef>
            </a:pPr>
            <a:r>
              <a:rPr sz="1600" dirty="0">
                <a:latin typeface="MS Gothic"/>
                <a:cs typeface="MS Gothic"/>
              </a:rPr>
              <a:t>￭</a:t>
            </a:r>
            <a:r>
              <a:rPr sz="1600" dirty="0">
                <a:latin typeface="Trebuchet MS"/>
                <a:cs typeface="Trebuchet MS"/>
              </a:rPr>
              <a:t>Final</a:t>
            </a:r>
            <a:r>
              <a:rPr sz="1600" spc="85" dirty="0">
                <a:latin typeface="Trebuchet MS"/>
                <a:cs typeface="Trebuchet MS"/>
              </a:rPr>
              <a:t> </a:t>
            </a:r>
            <a:r>
              <a:rPr sz="1600" spc="100" dirty="0">
                <a:latin typeface="Trebuchet MS"/>
                <a:cs typeface="Trebuchet MS"/>
              </a:rPr>
              <a:t>survey</a:t>
            </a:r>
            <a:r>
              <a:rPr sz="1600" spc="90" dirty="0">
                <a:latin typeface="Trebuchet MS"/>
                <a:cs typeface="Trebuchet MS"/>
              </a:rPr>
              <a:t> </a:t>
            </a:r>
            <a:r>
              <a:rPr sz="1600" spc="75" dirty="0">
                <a:latin typeface="Trebuchet MS"/>
                <a:cs typeface="Trebuchet MS"/>
              </a:rPr>
              <a:t>completed.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763386" y="7094728"/>
            <a:ext cx="2658745" cy="2247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9600"/>
              </a:lnSpc>
              <a:spcBef>
                <a:spcPts val="95"/>
              </a:spcBef>
            </a:pPr>
            <a:r>
              <a:rPr sz="1900" dirty="0">
                <a:latin typeface="Arial"/>
                <a:cs typeface="Arial"/>
              </a:rPr>
              <a:t>Final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surveys</a:t>
            </a:r>
            <a:r>
              <a:rPr sz="1900" spc="-7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fielded </a:t>
            </a:r>
            <a:r>
              <a:rPr sz="1900" dirty="0">
                <a:latin typeface="Arial"/>
                <a:cs typeface="Arial"/>
              </a:rPr>
              <a:t>using</a:t>
            </a:r>
            <a:r>
              <a:rPr sz="1900" spc="-7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database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spc="-25" dirty="0">
                <a:latin typeface="Arial"/>
                <a:cs typeface="Arial"/>
              </a:rPr>
              <a:t>and </a:t>
            </a:r>
            <a:r>
              <a:rPr sz="1900" spc="-10" dirty="0">
                <a:latin typeface="Arial"/>
                <a:cs typeface="Arial"/>
              </a:rPr>
              <a:t>dissemination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to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target </a:t>
            </a:r>
            <a:r>
              <a:rPr sz="1900" dirty="0">
                <a:latin typeface="Arial"/>
                <a:cs typeface="Arial"/>
              </a:rPr>
              <a:t>list.</a:t>
            </a:r>
            <a:r>
              <a:rPr sz="1900" spc="-5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Survey</a:t>
            </a:r>
            <a:r>
              <a:rPr sz="1900" spc="-5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executed</a:t>
            </a:r>
            <a:r>
              <a:rPr sz="1900" spc="-50" dirty="0">
                <a:latin typeface="Arial"/>
                <a:cs typeface="Arial"/>
              </a:rPr>
              <a:t> </a:t>
            </a:r>
            <a:r>
              <a:rPr sz="1900" spc="-25" dirty="0">
                <a:latin typeface="Arial"/>
                <a:cs typeface="Arial"/>
              </a:rPr>
              <a:t>per </a:t>
            </a:r>
            <a:r>
              <a:rPr sz="1900" dirty="0">
                <a:latin typeface="Arial"/>
                <a:cs typeface="Arial"/>
              </a:rPr>
              <a:t>SOP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with</a:t>
            </a:r>
            <a:r>
              <a:rPr sz="1900" spc="-3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resultant scientifically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20" dirty="0">
                <a:latin typeface="Arial"/>
                <a:cs typeface="Arial"/>
              </a:rPr>
              <a:t>sound </a:t>
            </a:r>
            <a:r>
              <a:rPr sz="1900" dirty="0">
                <a:latin typeface="Arial"/>
                <a:cs typeface="Arial"/>
              </a:rPr>
              <a:t>analysis</a:t>
            </a:r>
            <a:r>
              <a:rPr sz="1900" spc="-8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and</a:t>
            </a:r>
            <a:r>
              <a:rPr sz="1900" spc="-8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report.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429000" cy="9543415"/>
            <a:chOff x="0" y="0"/>
            <a:chExt cx="3429000" cy="9543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947416" cy="95432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429000" cy="898550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4246352" y="0"/>
            <a:ext cx="4041775" cy="10284460"/>
            <a:chOff x="14246352" y="0"/>
            <a:chExt cx="4041775" cy="102844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9376" y="0"/>
              <a:ext cx="3468623" cy="98755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46352" y="0"/>
              <a:ext cx="4041648" cy="93055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65096" y="704087"/>
              <a:ext cx="3422904" cy="957986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44216" y="390561"/>
            <a:ext cx="12075160" cy="2666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800"/>
              </a:lnSpc>
              <a:spcBef>
                <a:spcPts val="100"/>
              </a:spcBef>
            </a:pPr>
            <a:r>
              <a:rPr sz="4900" dirty="0"/>
              <a:t>Q28: HAVE YOU SEEN YOUR PRIMARY CARE PHYSICIAN FOR A ROUTINE CHECK UP IN THE LAST YEAR?</a:t>
            </a: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61030" y="1882860"/>
            <a:ext cx="11020017" cy="840413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429000" cy="9543415"/>
            <a:chOff x="0" y="0"/>
            <a:chExt cx="3429000" cy="9543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947416" cy="95432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429000" cy="898550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4246352" y="0"/>
            <a:ext cx="4041775" cy="10284460"/>
            <a:chOff x="14246352" y="0"/>
            <a:chExt cx="4041775" cy="102844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9376" y="0"/>
              <a:ext cx="3468623" cy="98755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46352" y="0"/>
              <a:ext cx="4041648" cy="93055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65096" y="704087"/>
              <a:ext cx="3422904" cy="957986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38483" y="235459"/>
            <a:ext cx="15811033" cy="2074927"/>
          </a:xfrm>
          <a:prstGeom prst="rect">
            <a:avLst/>
          </a:prstGeom>
        </p:spPr>
        <p:txBody>
          <a:bodyPr vert="horz" wrap="square" lIns="0" tIns="561340" rIns="0" bIns="0" rtlCol="0">
            <a:spAutoFit/>
          </a:bodyPr>
          <a:lstStyle/>
          <a:p>
            <a:pPr marL="2421255">
              <a:lnSpc>
                <a:spcPct val="100000"/>
              </a:lnSpc>
              <a:spcBef>
                <a:spcPts val="100"/>
              </a:spcBef>
            </a:pPr>
            <a:r>
              <a:rPr sz="4900" dirty="0"/>
              <a:t>Q29: DO YOU TAKE PRESCRIPTION MEDICATIONS?</a:t>
            </a: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86320" y="1790700"/>
            <a:ext cx="8623014" cy="8623013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903" y="0"/>
            <a:ext cx="18101310" cy="10287000"/>
            <a:chOff x="186903" y="0"/>
            <a:chExt cx="1810131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903" y="303899"/>
              <a:ext cx="18101096" cy="99831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81744" y="0"/>
              <a:ext cx="8906256" cy="46756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5304" y="0"/>
              <a:ext cx="10902696" cy="247497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16000" y="945386"/>
            <a:ext cx="5308600" cy="37675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5"/>
              </a:spcBef>
            </a:pPr>
            <a:r>
              <a:rPr sz="5200" dirty="0">
                <a:solidFill>
                  <a:srgbClr val="2A446F"/>
                </a:solidFill>
                <a:latin typeface="Trebuchet MS"/>
                <a:cs typeface="Trebuchet MS"/>
              </a:rPr>
              <a:t>Q30: WHO MAKES THE HEALTH DECISIONS IN YOUR FAMILY?</a:t>
            </a:r>
            <a:endParaRPr sz="520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26295" y="0"/>
            <a:ext cx="9062085" cy="4727575"/>
            <a:chOff x="9226295" y="0"/>
            <a:chExt cx="9062085" cy="4727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92255" y="0"/>
              <a:ext cx="7095744" cy="4727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6295" y="0"/>
              <a:ext cx="9061704" cy="245973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44894" y="846327"/>
            <a:ext cx="5798706" cy="35232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19000"/>
              </a:lnSpc>
              <a:spcBef>
                <a:spcPts val="110"/>
              </a:spcBef>
            </a:pPr>
            <a:r>
              <a:rPr sz="4900" dirty="0">
                <a:solidFill>
                  <a:srgbClr val="2A446F"/>
                </a:solidFill>
                <a:latin typeface="Trebuchet MS"/>
                <a:cs typeface="Trebuchet MS"/>
              </a:rPr>
              <a:t>Q31: WHAT ARE YOUR BIGGEST HEALTH CONCERNS FOR YOURSELF ?</a:t>
            </a:r>
            <a:endParaRPr sz="49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894" y="4793326"/>
            <a:ext cx="4540758" cy="4674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50" i="1" dirty="0">
                <a:latin typeface="Trebuchet MS"/>
                <a:cs typeface="Trebuchet MS"/>
              </a:rPr>
              <a:t>(CHECK ALL THAT APPLY)</a:t>
            </a:r>
            <a:endParaRPr sz="295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52606" y="0"/>
            <a:ext cx="13517817" cy="1028700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08178" y="0"/>
            <a:ext cx="12980035" cy="10287000"/>
            <a:chOff x="5308178" y="0"/>
            <a:chExt cx="1298003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92255" y="0"/>
              <a:ext cx="7095744" cy="4727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6296" y="0"/>
              <a:ext cx="9061704" cy="24597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08178" y="0"/>
              <a:ext cx="12362101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23851" y="1160780"/>
            <a:ext cx="5948349" cy="5346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000"/>
              </a:lnSpc>
              <a:spcBef>
                <a:spcPts val="100"/>
              </a:spcBef>
            </a:pPr>
            <a:r>
              <a:rPr sz="4200" dirty="0">
                <a:solidFill>
                  <a:srgbClr val="2A446F"/>
                </a:solidFill>
                <a:latin typeface="Calibri"/>
                <a:cs typeface="Calibri"/>
              </a:rPr>
              <a:t>Q32: ARE YOU CONCERNED ABOUT ANY OF THE FOLLOWING HEALTH CONDITIONS FOR YOUR PARENT, SPOUSE, CHILDREN, OR SIBLINGS ? </a:t>
            </a:r>
            <a:r>
              <a:rPr sz="3350" i="1" dirty="0">
                <a:solidFill>
                  <a:srgbClr val="2A446F"/>
                </a:solidFill>
                <a:latin typeface="Calibri"/>
                <a:cs typeface="Calibri"/>
              </a:rPr>
              <a:t>(CHECK ALL THAT APPLY) </a:t>
            </a:r>
            <a:r>
              <a:rPr sz="4200" dirty="0">
                <a:solidFill>
                  <a:srgbClr val="2A446F"/>
                </a:solidFill>
                <a:latin typeface="Calibri"/>
                <a:cs typeface="Calibri"/>
              </a:rPr>
              <a:t>:</a:t>
            </a:r>
            <a:endParaRPr sz="42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26295" y="0"/>
            <a:ext cx="9062085" cy="4727575"/>
            <a:chOff x="9226295" y="0"/>
            <a:chExt cx="9062085" cy="4727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92255" y="0"/>
              <a:ext cx="7095744" cy="4727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6295" y="0"/>
              <a:ext cx="9061704" cy="245973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1053591"/>
            <a:ext cx="4310380" cy="3521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200"/>
              </a:lnSpc>
              <a:spcBef>
                <a:spcPts val="100"/>
              </a:spcBef>
            </a:pPr>
            <a:r>
              <a:rPr sz="4900" dirty="0"/>
              <a:t>Q33: DO YOU WANT TO IMPROVE YOUR HEALTH?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07440" y="612874"/>
            <a:ext cx="8976860" cy="967412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26295" y="0"/>
            <a:ext cx="9062085" cy="4727575"/>
            <a:chOff x="9226295" y="0"/>
            <a:chExt cx="9062085" cy="4727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92255" y="0"/>
              <a:ext cx="7095744" cy="4727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6295" y="0"/>
              <a:ext cx="9061704" cy="245973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44894" y="1225296"/>
            <a:ext cx="4808106" cy="44876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9900"/>
              </a:lnSpc>
              <a:spcBef>
                <a:spcPts val="105"/>
              </a:spcBef>
            </a:pPr>
            <a:r>
              <a:rPr sz="4100" dirty="0">
                <a:solidFill>
                  <a:srgbClr val="2A446F"/>
                </a:solidFill>
                <a:latin typeface="Trebuchet MS"/>
                <a:cs typeface="Trebuchet MS"/>
              </a:rPr>
              <a:t>Q34: DO YOU FEEL THAT YOU HAVE THE PROPER KNOWLEDGE AND TOOLS TO IMPROVE YOUR HEALTH?</a:t>
            </a:r>
            <a:endParaRPr sz="410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21843" y="788978"/>
            <a:ext cx="11378048" cy="926256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13373" y="0"/>
            <a:ext cx="12475210" cy="9965690"/>
            <a:chOff x="5813373" y="0"/>
            <a:chExt cx="12475210" cy="99656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92255" y="0"/>
              <a:ext cx="7095744" cy="4727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6296" y="0"/>
              <a:ext cx="9061704" cy="24597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13373" y="237943"/>
              <a:ext cx="8658531" cy="972740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16000" y="1171956"/>
            <a:ext cx="5461000" cy="7315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5000" dirty="0">
                <a:solidFill>
                  <a:srgbClr val="2A446F"/>
                </a:solidFill>
                <a:latin typeface="Trebuchet MS"/>
                <a:cs typeface="Trebuchet MS"/>
              </a:rPr>
              <a:t>Q35: DO YOU FEEL THERE IS ADEQUATE AVAILABILITY OF HEALTHCARE TO THE RETIRED MILITARY COMMUNITY?</a:t>
            </a:r>
            <a:endParaRPr sz="5000" dirty="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26295" y="0"/>
            <a:ext cx="9062085" cy="4727575"/>
            <a:chOff x="9226295" y="0"/>
            <a:chExt cx="9062085" cy="4727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92255" y="0"/>
              <a:ext cx="7095744" cy="4727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6295" y="0"/>
              <a:ext cx="9061704" cy="245973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84540" y="1409700"/>
            <a:ext cx="4394200" cy="454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5000" dirty="0">
                <a:solidFill>
                  <a:srgbClr val="2A446F"/>
                </a:solidFill>
                <a:latin typeface="Trebuchet MS"/>
                <a:cs typeface="Trebuchet MS"/>
              </a:rPr>
              <a:t>Q36: WHERE DO YOU GET MOST OF YOUR HEALTH INFORMATION?</a:t>
            </a:r>
            <a:endParaRPr sz="500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04594" y="480673"/>
            <a:ext cx="14083405" cy="980632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230880" cy="8860790"/>
            <a:chOff x="0" y="0"/>
            <a:chExt cx="3230880" cy="8860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749296" cy="88605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230880" cy="830275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4730984" y="0"/>
            <a:ext cx="3557270" cy="10284460"/>
            <a:chOff x="14730984" y="0"/>
            <a:chExt cx="3557270" cy="102844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4008" y="0"/>
              <a:ext cx="2983992" cy="99608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30984" y="0"/>
              <a:ext cx="3557015" cy="93908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49728" y="789431"/>
              <a:ext cx="2938271" cy="949452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4562" y="55948"/>
            <a:ext cx="15451817" cy="2171877"/>
          </a:xfrm>
          <a:prstGeom prst="rect">
            <a:avLst/>
          </a:prstGeom>
        </p:spPr>
        <p:txBody>
          <a:bodyPr vert="horz" wrap="square" lIns="0" tIns="748792" rIns="0" bIns="0" rtlCol="0">
            <a:spAutoFit/>
          </a:bodyPr>
          <a:lstStyle/>
          <a:p>
            <a:pPr marL="1926589">
              <a:lnSpc>
                <a:spcPct val="100000"/>
              </a:lnSpc>
              <a:spcBef>
                <a:spcPts val="100"/>
              </a:spcBef>
            </a:pPr>
            <a:r>
              <a:rPr dirty="0"/>
              <a:t>Q37: WHAT SOURCES DO YOU TRUST FOR HEALTH INFORMATION?</a:t>
            </a: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6596" y="1898903"/>
            <a:ext cx="17634810" cy="8388096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952500"/>
            <a:ext cx="98806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dirty="0">
                <a:latin typeface="Calibri"/>
                <a:cs typeface="Calibri"/>
              </a:rPr>
              <a:t>METHODOLOGY &amp; RESULTS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22538" y="2194052"/>
            <a:ext cx="8787765" cy="67665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0" marR="1002030" indent="-184785">
              <a:lnSpc>
                <a:spcPct val="121400"/>
              </a:lnSpc>
              <a:spcBef>
                <a:spcPts val="105"/>
              </a:spcBef>
            </a:pPr>
            <a:r>
              <a:rPr sz="2400" spc="-20" dirty="0">
                <a:solidFill>
                  <a:srgbClr val="2A446F"/>
                </a:solidFill>
                <a:latin typeface="Segoe UI Symbol"/>
                <a:cs typeface="Segoe UI Symbol"/>
              </a:rPr>
              <a:t>⚬</a:t>
            </a:r>
            <a:r>
              <a:rPr sz="2400" spc="-330" dirty="0">
                <a:solidFill>
                  <a:srgbClr val="2A446F"/>
                </a:solidFill>
                <a:latin typeface="Segoe UI Symbol"/>
                <a:cs typeface="Segoe UI Symbo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One</a:t>
            </a:r>
            <a:r>
              <a:rPr sz="2400" b="1" spc="6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of</a:t>
            </a:r>
            <a:r>
              <a:rPr sz="2400" b="1" spc="6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the</a:t>
            </a:r>
            <a:r>
              <a:rPr sz="2400" b="1" spc="6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largest</a:t>
            </a:r>
            <a:r>
              <a:rPr sz="2400" b="1" spc="6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scientifically</a:t>
            </a:r>
            <a:r>
              <a:rPr sz="2400" b="1" spc="6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conducted</a:t>
            </a:r>
            <a:r>
              <a:rPr sz="2400" b="1" spc="7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A446F"/>
                </a:solidFill>
                <a:latin typeface="Arial"/>
                <a:cs typeface="Arial"/>
              </a:rPr>
              <a:t>surveys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of</a:t>
            </a:r>
            <a:r>
              <a:rPr sz="2400" b="1" spc="3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African</a:t>
            </a:r>
            <a:r>
              <a:rPr sz="2400" b="1" spc="4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American</a:t>
            </a:r>
            <a:r>
              <a:rPr sz="2400" b="1" spc="4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Military</a:t>
            </a:r>
            <a:r>
              <a:rPr sz="2400" b="1" spc="3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and</a:t>
            </a:r>
            <a:r>
              <a:rPr sz="2400" b="1" spc="4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Military</a:t>
            </a:r>
            <a:r>
              <a:rPr sz="2400" b="1" spc="3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A446F"/>
                </a:solidFill>
                <a:latin typeface="Arial"/>
                <a:cs typeface="Arial"/>
              </a:rPr>
              <a:t>Connected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Persons</a:t>
            </a:r>
            <a:r>
              <a:rPr sz="2400" b="1" spc="3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(over</a:t>
            </a:r>
            <a:r>
              <a:rPr sz="2400" b="1" spc="3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91.67%</a:t>
            </a:r>
            <a:r>
              <a:rPr sz="2400" b="1" spc="5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AA</a:t>
            </a:r>
            <a:r>
              <a:rPr sz="2400" b="1" spc="3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respondents</a:t>
            </a:r>
            <a:r>
              <a:rPr sz="2400" b="1" spc="3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and</a:t>
            </a:r>
            <a:r>
              <a:rPr sz="2400" b="1" spc="4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A446F"/>
                </a:solidFill>
                <a:latin typeface="Arial"/>
                <a:cs typeface="Arial"/>
              </a:rPr>
              <a:t>8.33%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other</a:t>
            </a:r>
            <a:r>
              <a:rPr sz="2400" b="1" spc="6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biracial</a:t>
            </a:r>
            <a:r>
              <a:rPr sz="2400" b="1" spc="6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A446F"/>
                </a:solidFill>
                <a:latin typeface="Arial"/>
                <a:cs typeface="Arial"/>
              </a:rPr>
              <a:t>(AA/White).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2400" spc="-20" dirty="0">
                <a:solidFill>
                  <a:srgbClr val="2A446F"/>
                </a:solidFill>
                <a:latin typeface="Segoe UI Symbol"/>
                <a:cs typeface="Segoe UI Symbol"/>
              </a:rPr>
              <a:t>⚬</a:t>
            </a:r>
            <a:r>
              <a:rPr sz="2400" spc="-345" dirty="0">
                <a:solidFill>
                  <a:srgbClr val="2A446F"/>
                </a:solidFill>
                <a:latin typeface="Segoe UI Symbol"/>
                <a:cs typeface="Segoe UI Symbol"/>
              </a:rPr>
              <a:t> </a:t>
            </a:r>
            <a:r>
              <a:rPr sz="2400" b="1" spc="-10" dirty="0">
                <a:solidFill>
                  <a:srgbClr val="2A446F"/>
                </a:solidFill>
                <a:latin typeface="Arial"/>
                <a:cs typeface="Arial"/>
              </a:rPr>
              <a:t>SurveyMonkey</a:t>
            </a:r>
            <a:endParaRPr sz="2400">
              <a:latin typeface="Arial"/>
              <a:cs typeface="Arial"/>
            </a:endParaRPr>
          </a:p>
          <a:p>
            <a:pPr marL="829310">
              <a:lnSpc>
                <a:spcPct val="100000"/>
              </a:lnSpc>
              <a:spcBef>
                <a:spcPts val="1240"/>
              </a:spcBef>
            </a:pPr>
            <a:r>
              <a:rPr sz="2100" dirty="0">
                <a:latin typeface="MS Gothic"/>
                <a:cs typeface="MS Gothic"/>
              </a:rPr>
              <a:t>￭</a:t>
            </a:r>
            <a:r>
              <a:rPr sz="2100" spc="-405" dirty="0">
                <a:latin typeface="MS Gothic"/>
                <a:cs typeface="MS Gothic"/>
              </a:rPr>
              <a:t> </a:t>
            </a:r>
            <a:r>
              <a:rPr sz="2100" spc="55" dirty="0">
                <a:latin typeface="Lucida Sans Unicode"/>
                <a:cs typeface="Lucida Sans Unicode"/>
              </a:rPr>
              <a:t>Program</a:t>
            </a:r>
            <a:r>
              <a:rPr sz="2100" spc="-125" dirty="0">
                <a:latin typeface="Lucida Sans Unicode"/>
                <a:cs typeface="Lucida Sans Unicode"/>
              </a:rPr>
              <a:t> </a:t>
            </a:r>
            <a:r>
              <a:rPr sz="2100" spc="55" dirty="0">
                <a:latin typeface="Lucida Sans Unicode"/>
                <a:cs typeface="Lucida Sans Unicode"/>
              </a:rPr>
              <a:t>used</a:t>
            </a:r>
            <a:r>
              <a:rPr sz="2100" spc="-11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to</a:t>
            </a:r>
            <a:r>
              <a:rPr sz="2100" spc="-100" dirty="0">
                <a:latin typeface="Lucida Sans Unicode"/>
                <a:cs typeface="Lucida Sans Unicode"/>
              </a:rPr>
              <a:t> </a:t>
            </a:r>
            <a:r>
              <a:rPr sz="2100" spc="85" dirty="0">
                <a:latin typeface="Lucida Sans Unicode"/>
                <a:cs typeface="Lucida Sans Unicode"/>
              </a:rPr>
              <a:t>create</a:t>
            </a:r>
            <a:r>
              <a:rPr sz="2100" spc="-114" dirty="0">
                <a:latin typeface="Lucida Sans Unicode"/>
                <a:cs typeface="Lucida Sans Unicode"/>
              </a:rPr>
              <a:t> </a:t>
            </a:r>
            <a:r>
              <a:rPr sz="2100" spc="120" dirty="0">
                <a:latin typeface="Lucida Sans Unicode"/>
                <a:cs typeface="Lucida Sans Unicode"/>
              </a:rPr>
              <a:t>and</a:t>
            </a:r>
            <a:r>
              <a:rPr sz="2100" spc="-10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distribute</a:t>
            </a:r>
            <a:r>
              <a:rPr sz="2100" spc="-114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survey</a:t>
            </a:r>
            <a:endParaRPr sz="2100">
              <a:latin typeface="Lucida Sans Unicode"/>
              <a:cs typeface="Lucida Sans Unicode"/>
            </a:endParaRPr>
          </a:p>
          <a:p>
            <a:pPr marL="1454150" marR="1040765" indent="-252729">
              <a:lnSpc>
                <a:spcPct val="119000"/>
              </a:lnSpc>
              <a:buFont typeface="Arial"/>
              <a:buChar char="•"/>
              <a:tabLst>
                <a:tab pos="1454150" algn="l"/>
              </a:tabLst>
            </a:pPr>
            <a:r>
              <a:rPr sz="2100" dirty="0">
                <a:latin typeface="Lucida Sans Unicode"/>
                <a:cs typeface="Lucida Sans Unicode"/>
              </a:rPr>
              <a:t>Printed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surveys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also</a:t>
            </a:r>
            <a:r>
              <a:rPr sz="2100" spc="-2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provided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spc="120" dirty="0">
                <a:latin typeface="Lucida Sans Unicode"/>
                <a:cs typeface="Lucida Sans Unicode"/>
              </a:rPr>
              <a:t>and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input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spc="75" dirty="0">
                <a:latin typeface="Lucida Sans Unicode"/>
                <a:cs typeface="Lucida Sans Unicode"/>
              </a:rPr>
              <a:t>by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staff </a:t>
            </a:r>
            <a:r>
              <a:rPr sz="2100" spc="-50" dirty="0">
                <a:latin typeface="Lucida Sans Unicode"/>
                <a:cs typeface="Lucida Sans Unicode"/>
              </a:rPr>
              <a:t>for</a:t>
            </a:r>
            <a:r>
              <a:rPr sz="2100" spc="-120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analysis</a:t>
            </a:r>
            <a:endParaRPr sz="2100">
              <a:latin typeface="Lucida Sans Unicode"/>
              <a:cs typeface="Lucida Sans Unicode"/>
            </a:endParaRPr>
          </a:p>
          <a:p>
            <a:pPr marL="1454150" marR="1422400" indent="-252729">
              <a:lnSpc>
                <a:spcPct val="119000"/>
              </a:lnSpc>
              <a:buFont typeface="Arial"/>
              <a:buChar char="•"/>
              <a:tabLst>
                <a:tab pos="1454150" algn="l"/>
              </a:tabLst>
            </a:pPr>
            <a:r>
              <a:rPr sz="2100" spc="-95" dirty="0">
                <a:latin typeface="Lucida Sans Unicode"/>
                <a:cs typeface="Lucida Sans Unicode"/>
              </a:rPr>
              <a:t>All</a:t>
            </a:r>
            <a:r>
              <a:rPr sz="2100" spc="-60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results</a:t>
            </a:r>
            <a:r>
              <a:rPr sz="2100" spc="-65" dirty="0">
                <a:latin typeface="Lucida Sans Unicode"/>
                <a:cs typeface="Lucida Sans Unicode"/>
              </a:rPr>
              <a:t> </a:t>
            </a:r>
            <a:r>
              <a:rPr sz="2100" spc="50" dirty="0">
                <a:latin typeface="Lucida Sans Unicode"/>
                <a:cs typeface="Lucida Sans Unicode"/>
              </a:rPr>
              <a:t>were</a:t>
            </a:r>
            <a:r>
              <a:rPr sz="2100" spc="-8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confidential</a:t>
            </a:r>
            <a:r>
              <a:rPr sz="2100" spc="-55" dirty="0">
                <a:latin typeface="Lucida Sans Unicode"/>
                <a:cs typeface="Lucida Sans Unicode"/>
              </a:rPr>
              <a:t> </a:t>
            </a:r>
            <a:r>
              <a:rPr sz="2100" spc="120" dirty="0">
                <a:latin typeface="Lucida Sans Unicode"/>
                <a:cs typeface="Lucida Sans Unicode"/>
              </a:rPr>
              <a:t>and</a:t>
            </a:r>
            <a:r>
              <a:rPr sz="2100" spc="-65" dirty="0">
                <a:latin typeface="Lucida Sans Unicode"/>
                <a:cs typeface="Lucida Sans Unicode"/>
              </a:rPr>
              <a:t> </a:t>
            </a:r>
            <a:r>
              <a:rPr sz="2100" spc="60" dirty="0">
                <a:latin typeface="Lucida Sans Unicode"/>
                <a:cs typeface="Lucida Sans Unicode"/>
              </a:rPr>
              <a:t>aggregately </a:t>
            </a:r>
            <a:r>
              <a:rPr sz="2100" spc="-10" dirty="0">
                <a:latin typeface="Lucida Sans Unicode"/>
                <a:cs typeface="Lucida Sans Unicode"/>
              </a:rPr>
              <a:t>reported</a:t>
            </a:r>
            <a:endParaRPr sz="21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sz="2400" spc="-20" dirty="0">
                <a:solidFill>
                  <a:srgbClr val="2A446F"/>
                </a:solidFill>
                <a:latin typeface="Segoe UI Symbol"/>
                <a:cs typeface="Segoe UI Symbol"/>
              </a:rPr>
              <a:t>⚬</a:t>
            </a:r>
            <a:r>
              <a:rPr sz="2400" spc="-340" dirty="0">
                <a:solidFill>
                  <a:srgbClr val="2A446F"/>
                </a:solidFill>
                <a:latin typeface="Segoe UI Symbol"/>
                <a:cs typeface="Segoe UI Symbo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Final</a:t>
            </a:r>
            <a:r>
              <a:rPr sz="2400" b="1" spc="4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Survey</a:t>
            </a:r>
            <a:r>
              <a:rPr sz="2400" b="1" spc="5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distributed</a:t>
            </a:r>
            <a:r>
              <a:rPr sz="2400" b="1" spc="5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from</a:t>
            </a:r>
            <a:r>
              <a:rPr sz="2400" b="1" spc="7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Sept.</a:t>
            </a:r>
            <a:r>
              <a:rPr sz="2400" b="1" spc="4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1,</a:t>
            </a:r>
            <a:r>
              <a:rPr sz="2400" b="1" spc="4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2023,</a:t>
            </a:r>
            <a:r>
              <a:rPr sz="2400" b="1" spc="4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to</a:t>
            </a:r>
            <a:r>
              <a:rPr sz="2400" b="1" spc="6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Nov.</a:t>
            </a:r>
            <a:r>
              <a:rPr sz="2400" b="1" spc="4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1,</a:t>
            </a:r>
            <a:r>
              <a:rPr sz="2400" b="1" spc="4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2A446F"/>
                </a:solidFill>
                <a:latin typeface="Arial"/>
                <a:cs typeface="Arial"/>
              </a:rPr>
              <a:t>2023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89"/>
              </a:spcBef>
            </a:pPr>
            <a:r>
              <a:rPr sz="2400" spc="-20" dirty="0">
                <a:solidFill>
                  <a:srgbClr val="2A446F"/>
                </a:solidFill>
                <a:latin typeface="Segoe UI Symbol"/>
                <a:cs typeface="Segoe UI Symbol"/>
              </a:rPr>
              <a:t>⚬</a:t>
            </a:r>
            <a:r>
              <a:rPr sz="2400" spc="-345" dirty="0">
                <a:solidFill>
                  <a:srgbClr val="2A446F"/>
                </a:solidFill>
                <a:latin typeface="Segoe UI Symbol"/>
                <a:cs typeface="Segoe UI Symbo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1004</a:t>
            </a:r>
            <a:r>
              <a:rPr sz="2400" b="1" spc="40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A446F"/>
                </a:solidFill>
                <a:latin typeface="Arial"/>
                <a:cs typeface="Arial"/>
              </a:rPr>
              <a:t>validated</a:t>
            </a:r>
            <a:r>
              <a:rPr sz="2400" b="1" spc="45" dirty="0">
                <a:solidFill>
                  <a:srgbClr val="2A446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A446F"/>
                </a:solidFill>
                <a:latin typeface="Arial"/>
                <a:cs typeface="Arial"/>
              </a:rPr>
              <a:t>respondents:</a:t>
            </a:r>
            <a:endParaRPr sz="2400">
              <a:latin typeface="Arial"/>
              <a:cs typeface="Arial"/>
            </a:endParaRPr>
          </a:p>
          <a:p>
            <a:pPr marL="835660">
              <a:lnSpc>
                <a:spcPct val="100000"/>
              </a:lnSpc>
              <a:spcBef>
                <a:spcPts val="1215"/>
              </a:spcBef>
            </a:pPr>
            <a:r>
              <a:rPr sz="2100" dirty="0">
                <a:latin typeface="MS Gothic"/>
                <a:cs typeface="MS Gothic"/>
              </a:rPr>
              <a:t>￭</a:t>
            </a:r>
            <a:r>
              <a:rPr sz="2100" spc="-415" dirty="0">
                <a:latin typeface="MS Gothic"/>
                <a:cs typeface="MS Gothic"/>
              </a:rPr>
              <a:t> </a:t>
            </a:r>
            <a:r>
              <a:rPr sz="2100" spc="-45" dirty="0">
                <a:latin typeface="Lucida Sans Unicode"/>
                <a:cs typeface="Lucida Sans Unicode"/>
              </a:rPr>
              <a:t>Online:</a:t>
            </a:r>
            <a:r>
              <a:rPr sz="2100" spc="-110" dirty="0">
                <a:latin typeface="Lucida Sans Unicode"/>
                <a:cs typeface="Lucida Sans Unicode"/>
              </a:rPr>
              <a:t> </a:t>
            </a:r>
            <a:r>
              <a:rPr sz="2100" spc="-315" dirty="0">
                <a:latin typeface="Lucida Sans Unicode"/>
                <a:cs typeface="Lucida Sans Unicode"/>
              </a:rPr>
              <a:t>718</a:t>
            </a:r>
            <a:endParaRPr sz="2100">
              <a:latin typeface="Lucida Sans Unicode"/>
              <a:cs typeface="Lucida Sans Unicode"/>
            </a:endParaRPr>
          </a:p>
          <a:p>
            <a:pPr marL="835660">
              <a:lnSpc>
                <a:spcPct val="100000"/>
              </a:lnSpc>
              <a:spcBef>
                <a:spcPts val="480"/>
              </a:spcBef>
            </a:pPr>
            <a:r>
              <a:rPr sz="2100" dirty="0">
                <a:latin typeface="MS Gothic"/>
                <a:cs typeface="MS Gothic"/>
              </a:rPr>
              <a:t>￭</a:t>
            </a:r>
            <a:r>
              <a:rPr sz="2100" spc="-409" dirty="0">
                <a:latin typeface="MS Gothic"/>
                <a:cs typeface="MS Gothic"/>
              </a:rPr>
              <a:t> </a:t>
            </a:r>
            <a:r>
              <a:rPr sz="2100" spc="-30" dirty="0">
                <a:latin typeface="Lucida Sans Unicode"/>
                <a:cs typeface="Lucida Sans Unicode"/>
              </a:rPr>
              <a:t>Printed:</a:t>
            </a:r>
            <a:r>
              <a:rPr sz="2100" spc="-114" dirty="0">
                <a:latin typeface="Lucida Sans Unicode"/>
                <a:cs typeface="Lucida Sans Unicode"/>
              </a:rPr>
              <a:t> </a:t>
            </a:r>
            <a:r>
              <a:rPr sz="2100" spc="-25" dirty="0">
                <a:latin typeface="Lucida Sans Unicode"/>
                <a:cs typeface="Lucida Sans Unicode"/>
              </a:rPr>
              <a:t>286</a:t>
            </a:r>
            <a:endParaRPr sz="2100">
              <a:latin typeface="Lucida Sans Unicode"/>
              <a:cs typeface="Lucida Sans Unicode"/>
            </a:endParaRPr>
          </a:p>
          <a:p>
            <a:pPr marL="835660">
              <a:lnSpc>
                <a:spcPct val="100000"/>
              </a:lnSpc>
              <a:spcBef>
                <a:spcPts val="480"/>
              </a:spcBef>
            </a:pPr>
            <a:r>
              <a:rPr sz="2100" dirty="0">
                <a:latin typeface="MS Gothic"/>
                <a:cs typeface="MS Gothic"/>
              </a:rPr>
              <a:t>￭</a:t>
            </a:r>
            <a:r>
              <a:rPr sz="2100" spc="-315" dirty="0">
                <a:latin typeface="MS Gothic"/>
                <a:cs typeface="MS Gothic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Eliminated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spc="45" dirty="0">
                <a:latin typeface="Lucida Sans Unicode"/>
                <a:cs typeface="Lucida Sans Unicode"/>
              </a:rPr>
              <a:t>incomplete</a:t>
            </a:r>
            <a:r>
              <a:rPr sz="2100" spc="-3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surveys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spc="-130" dirty="0">
                <a:latin typeface="Lucida Sans Unicode"/>
                <a:cs typeface="Lucida Sans Unicode"/>
              </a:rPr>
              <a:t>22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(online</a:t>
            </a:r>
            <a:r>
              <a:rPr sz="2100" spc="-35" dirty="0">
                <a:latin typeface="Lucida Sans Unicode"/>
                <a:cs typeface="Lucida Sans Unicode"/>
              </a:rPr>
              <a:t> </a:t>
            </a:r>
            <a:r>
              <a:rPr sz="2100" spc="-380" dirty="0">
                <a:latin typeface="Lucida Sans Unicode"/>
                <a:cs typeface="Lucida Sans Unicode"/>
              </a:rPr>
              <a:t>13</a:t>
            </a:r>
            <a:r>
              <a:rPr sz="2100" spc="-3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printed</a:t>
            </a:r>
            <a:r>
              <a:rPr sz="2100" spc="-20" dirty="0">
                <a:latin typeface="Lucida Sans Unicode"/>
                <a:cs typeface="Lucida Sans Unicode"/>
              </a:rPr>
              <a:t> </a:t>
            </a:r>
            <a:r>
              <a:rPr sz="2100" spc="90" dirty="0">
                <a:latin typeface="Lucida Sans Unicode"/>
                <a:cs typeface="Lucida Sans Unicode"/>
              </a:rPr>
              <a:t>9)</a:t>
            </a:r>
            <a:endParaRPr sz="2100">
              <a:latin typeface="Lucida Sans Unicode"/>
              <a:cs typeface="Lucida Sans Unico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249911" y="0"/>
            <a:ext cx="6038215" cy="10284460"/>
            <a:chOff x="12249911" y="0"/>
            <a:chExt cx="6038215" cy="102844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72415" y="0"/>
              <a:ext cx="5815583" cy="102839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49911" y="493775"/>
              <a:ext cx="6038088" cy="9790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23135" y="2791967"/>
              <a:ext cx="3864863" cy="749198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230880" cy="8860790"/>
            <a:chOff x="0" y="0"/>
            <a:chExt cx="3230880" cy="8860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749296" cy="88605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230880" cy="830275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4730984" y="0"/>
            <a:ext cx="3557270" cy="10284460"/>
            <a:chOff x="14730984" y="0"/>
            <a:chExt cx="3557270" cy="102844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4008" y="0"/>
              <a:ext cx="2983992" cy="99608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30984" y="0"/>
              <a:ext cx="3557015" cy="93908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49728" y="789431"/>
              <a:ext cx="2938271" cy="949452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8823" y="224535"/>
            <a:ext cx="15451817" cy="1981120"/>
          </a:xfrm>
          <a:prstGeom prst="rect">
            <a:avLst/>
          </a:prstGeom>
        </p:spPr>
        <p:txBody>
          <a:bodyPr vert="horz" wrap="square" lIns="0" tIns="343408" rIns="0" bIns="0" rtlCol="0">
            <a:spAutoFit/>
          </a:bodyPr>
          <a:lstStyle/>
          <a:p>
            <a:pPr marL="1704975" marR="5080">
              <a:lnSpc>
                <a:spcPct val="121300"/>
              </a:lnSpc>
              <a:spcBef>
                <a:spcPts val="100"/>
              </a:spcBef>
            </a:pPr>
            <a:r>
              <a:rPr dirty="0"/>
              <a:t>Q38: DO YOU FEEL THAT HEALTH INFORMATION IS TARGETED SPECIFICALLY TO YOU?</a:t>
            </a: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52865" y="1514629"/>
            <a:ext cx="10585510" cy="8757123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26295" y="0"/>
            <a:ext cx="9062085" cy="4727575"/>
            <a:chOff x="9226295" y="0"/>
            <a:chExt cx="9062085" cy="4727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92255" y="0"/>
              <a:ext cx="7095744" cy="4727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6295" y="0"/>
              <a:ext cx="9061704" cy="245973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9492" y="1053319"/>
            <a:ext cx="6756400" cy="551965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360680">
              <a:lnSpc>
                <a:spcPct val="120200"/>
              </a:lnSpc>
              <a:spcBef>
                <a:spcPts val="110"/>
              </a:spcBef>
            </a:pPr>
            <a:r>
              <a:rPr sz="4300" dirty="0">
                <a:solidFill>
                  <a:srgbClr val="2A446F"/>
                </a:solidFill>
                <a:latin typeface="Calibri"/>
                <a:cs typeface="Calibri"/>
              </a:rPr>
              <a:t>Q39: DO YOU FEEL THAT THERE ARE ENOUGH RADIO SHOWS, TELEVISION SHOWS, WEBSITES, PRINTED MATERIALS, VIDEOS, AND</a:t>
            </a:r>
            <a:endParaRPr sz="4300" dirty="0">
              <a:latin typeface="Calibri"/>
              <a:cs typeface="Calibri"/>
            </a:endParaRPr>
          </a:p>
          <a:p>
            <a:pPr marL="12700" marR="5080">
              <a:lnSpc>
                <a:spcPct val="120000"/>
              </a:lnSpc>
              <a:spcBef>
                <a:spcPts val="25"/>
              </a:spcBef>
            </a:pPr>
            <a:r>
              <a:rPr sz="4300" dirty="0">
                <a:solidFill>
                  <a:srgbClr val="2A446F"/>
                </a:solidFill>
                <a:latin typeface="Calibri"/>
                <a:cs typeface="Calibri"/>
              </a:rPr>
              <a:t>OTHER MESSAGING IN THE MEDIA REGARDING HEALTH?</a:t>
            </a:r>
            <a:endParaRPr sz="43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85489" y="469341"/>
            <a:ext cx="10906070" cy="934831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04900"/>
              <a:ext cx="18130405" cy="91820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92256" y="0"/>
              <a:ext cx="7095744" cy="47274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26295" y="0"/>
              <a:ext cx="9061704" cy="245973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8052" y="224535"/>
            <a:ext cx="11405347" cy="1604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500"/>
              </a:lnSpc>
              <a:spcBef>
                <a:spcPts val="95"/>
              </a:spcBef>
            </a:pPr>
            <a:r>
              <a:rPr sz="4300" dirty="0">
                <a:latin typeface="Calibri"/>
                <a:cs typeface="Calibri"/>
              </a:rPr>
              <a:t>Q40: IDEALLY WHERE WOULD YOU LIKE TO RECEIVE HEALTH INFORMATION?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566160" cy="102839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21839" y="0"/>
              <a:ext cx="3566159" cy="102839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6312408" cy="84612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99976" y="0"/>
              <a:ext cx="6288024" cy="84673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38247" y="0"/>
              <a:ext cx="3349752" cy="98511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3377184" cy="98450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22075" y="8326443"/>
              <a:ext cx="510164" cy="51016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655792" y="5154675"/>
            <a:ext cx="8980170" cy="3587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9300"/>
              </a:lnSpc>
              <a:spcBef>
                <a:spcPts val="100"/>
              </a:spcBef>
            </a:pPr>
            <a:r>
              <a:rPr sz="2800" dirty="0">
                <a:solidFill>
                  <a:srgbClr val="B7C1D8"/>
                </a:solidFill>
                <a:latin typeface="Arial"/>
                <a:cs typeface="Arial"/>
              </a:rPr>
              <a:t>FOR</a:t>
            </a:r>
            <a:r>
              <a:rPr sz="2800" spc="-100" dirty="0">
                <a:solidFill>
                  <a:srgbClr val="B7C1D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B7C1D8"/>
                </a:solidFill>
                <a:latin typeface="Arial"/>
                <a:cs typeface="Arial"/>
              </a:rPr>
              <a:t>MEDIA</a:t>
            </a:r>
            <a:r>
              <a:rPr sz="2800" spc="-185" dirty="0">
                <a:solidFill>
                  <a:srgbClr val="B7C1D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B7C1D8"/>
                </a:solidFill>
                <a:latin typeface="Arial"/>
                <a:cs typeface="Arial"/>
              </a:rPr>
              <a:t>INQUIRIES</a:t>
            </a:r>
            <a:r>
              <a:rPr sz="2800" spc="-75" dirty="0">
                <a:solidFill>
                  <a:srgbClr val="B7C1D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B7C1D8"/>
                </a:solidFill>
                <a:latin typeface="Arial"/>
                <a:cs typeface="Arial"/>
              </a:rPr>
              <a:t>OR</a:t>
            </a:r>
            <a:r>
              <a:rPr sz="2800" spc="-65" dirty="0">
                <a:solidFill>
                  <a:srgbClr val="B7C1D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B7C1D8"/>
                </a:solidFill>
                <a:latin typeface="Arial"/>
                <a:cs typeface="Arial"/>
              </a:rPr>
              <a:t>FURTHER</a:t>
            </a:r>
            <a:r>
              <a:rPr sz="2800" spc="-65" dirty="0">
                <a:solidFill>
                  <a:srgbClr val="B7C1D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B7C1D8"/>
                </a:solidFill>
                <a:latin typeface="Arial"/>
                <a:cs typeface="Arial"/>
              </a:rPr>
              <a:t>INFORMATION, </a:t>
            </a:r>
            <a:r>
              <a:rPr sz="2800" dirty="0">
                <a:solidFill>
                  <a:srgbClr val="B7C1D8"/>
                </a:solidFill>
                <a:latin typeface="Arial"/>
                <a:cs typeface="Arial"/>
              </a:rPr>
              <a:t>PLEASE</a:t>
            </a:r>
            <a:r>
              <a:rPr sz="2800" spc="-65" dirty="0">
                <a:solidFill>
                  <a:srgbClr val="B7C1D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B7C1D8"/>
                </a:solidFill>
                <a:latin typeface="Arial"/>
                <a:cs typeface="Arial"/>
              </a:rPr>
              <a:t>CONTACT: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645"/>
              </a:spcBef>
            </a:pPr>
            <a:r>
              <a:rPr sz="3800" spc="295" dirty="0">
                <a:solidFill>
                  <a:srgbClr val="FFFFFF"/>
                </a:solidFill>
                <a:latin typeface="Trebuchet MS"/>
                <a:cs typeface="Trebuchet MS"/>
              </a:rPr>
              <a:t>Jerome</a:t>
            </a:r>
            <a:r>
              <a:rPr sz="38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spc="170" dirty="0">
                <a:solidFill>
                  <a:srgbClr val="FFFFFF"/>
                </a:solidFill>
                <a:latin typeface="Trebuchet MS"/>
                <a:cs typeface="Trebuchet MS"/>
              </a:rPr>
              <a:t>Williams</a:t>
            </a:r>
            <a:endParaRPr sz="3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14"/>
              </a:spcBef>
            </a:pPr>
            <a:r>
              <a:rPr sz="3100" spc="105" dirty="0">
                <a:solidFill>
                  <a:srgbClr val="FFFFFF"/>
                </a:solidFill>
                <a:latin typeface="Trebuchet MS"/>
                <a:cs typeface="Trebuchet MS"/>
              </a:rPr>
              <a:t>Executive</a:t>
            </a:r>
            <a:r>
              <a:rPr sz="31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100" dirty="0">
                <a:solidFill>
                  <a:srgbClr val="FFFFFF"/>
                </a:solidFill>
                <a:latin typeface="Trebuchet MS"/>
                <a:cs typeface="Trebuchet MS"/>
              </a:rPr>
              <a:t>Director,</a:t>
            </a:r>
            <a:r>
              <a:rPr sz="31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100" spc="12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1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100" spc="315" dirty="0">
                <a:solidFill>
                  <a:srgbClr val="FFFFFF"/>
                </a:solidFill>
                <a:latin typeface="Trebuchet MS"/>
                <a:cs typeface="Trebuchet MS"/>
              </a:rPr>
              <a:t>PMW</a:t>
            </a:r>
            <a:r>
              <a:rPr sz="31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100" spc="195" dirty="0">
                <a:solidFill>
                  <a:srgbClr val="FFFFFF"/>
                </a:solidFill>
                <a:latin typeface="Trebuchet MS"/>
                <a:cs typeface="Trebuchet MS"/>
              </a:rPr>
              <a:t>Foundation</a:t>
            </a:r>
            <a:endParaRPr sz="3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90"/>
              </a:spcBef>
            </a:pPr>
            <a:endParaRPr sz="3100">
              <a:latin typeface="Trebuchet MS"/>
              <a:cs typeface="Trebuchet MS"/>
            </a:endParaRPr>
          </a:p>
          <a:p>
            <a:pPr marL="781050">
              <a:lnSpc>
                <a:spcPct val="100000"/>
              </a:lnSpc>
            </a:pPr>
            <a:r>
              <a:rPr sz="3000" spc="170" dirty="0">
                <a:solidFill>
                  <a:srgbClr val="FFFFFF"/>
                </a:solidFill>
                <a:latin typeface="Trebuchet MS"/>
                <a:cs typeface="Trebuchet MS"/>
                <a:hlinkClick r:id="rId10"/>
              </a:rPr>
              <a:t>Jerome.Williams@thepmwfoundation.org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957802" y="1027175"/>
            <a:ext cx="8374856" cy="3264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89565" y="8788400"/>
            <a:ext cx="1314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016000" y="2475484"/>
            <a:ext cx="11404600" cy="285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0300"/>
              </a:lnSpc>
              <a:spcBef>
                <a:spcPts val="95"/>
              </a:spcBef>
            </a:pPr>
            <a:r>
              <a:rPr dirty="0"/>
              <a:t>QUESTIONS 1-3 IDENTIFIERS/DEMOGRAPHICS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9952" y="1917192"/>
            <a:ext cx="6733032" cy="673608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429000" cy="9543415"/>
            <a:chOff x="0" y="0"/>
            <a:chExt cx="3429000" cy="95434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947416" cy="95432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3429000" cy="898550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918066" y="0"/>
            <a:ext cx="10370185" cy="10284460"/>
            <a:chOff x="7918066" y="0"/>
            <a:chExt cx="10370185" cy="1028446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19376" y="0"/>
              <a:ext cx="3468623" cy="98755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46351" y="0"/>
              <a:ext cx="4041648" cy="93055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65095" y="704087"/>
              <a:ext cx="3422904" cy="95798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18066" y="1303437"/>
              <a:ext cx="8419213" cy="795486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806035" y="2512567"/>
            <a:ext cx="5664200" cy="45987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9300"/>
              </a:lnSpc>
              <a:spcBef>
                <a:spcPts val="95"/>
              </a:spcBef>
            </a:pPr>
            <a:r>
              <a:rPr sz="5100" dirty="0">
                <a:solidFill>
                  <a:srgbClr val="2A446F"/>
                </a:solidFill>
                <a:latin typeface="Trebuchet MS"/>
                <a:cs typeface="Trebuchet MS"/>
              </a:rPr>
              <a:t>Q4: DID YOU SERVE OR ARE YOU SERVING IN THE MILITARY OF THE UNITED STATES?</a:t>
            </a:r>
            <a:endParaRPr sz="5100" dirty="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5463" y="3160776"/>
            <a:ext cx="3295015" cy="3295015"/>
            <a:chOff x="1045463" y="3160776"/>
            <a:chExt cx="3295015" cy="3295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5463" y="3160776"/>
              <a:ext cx="3294888" cy="32948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5213" y="3340227"/>
              <a:ext cx="2936652" cy="293665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1097768" y="3160776"/>
            <a:ext cx="3295015" cy="3295015"/>
            <a:chOff x="11097768" y="3160776"/>
            <a:chExt cx="3295015" cy="329501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97768" y="3160776"/>
              <a:ext cx="3294887" cy="32948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77630" y="3340227"/>
              <a:ext cx="2936652" cy="293665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074664" y="3160776"/>
            <a:ext cx="3295015" cy="3295015"/>
            <a:chOff x="6074664" y="3160776"/>
            <a:chExt cx="3295015" cy="329501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4664" y="3160776"/>
              <a:ext cx="3294888" cy="32948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2805" y="3340227"/>
              <a:ext cx="2936652" cy="293665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24274" y="700531"/>
            <a:ext cx="13571855" cy="2006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95"/>
              </a:spcBef>
              <a:tabLst>
                <a:tab pos="10054590" algn="l"/>
              </a:tabLst>
            </a:pPr>
            <a:r>
              <a:rPr sz="5400" dirty="0">
                <a:latin typeface="Calibri"/>
                <a:cs typeface="Calibri"/>
              </a:rPr>
              <a:t>Q5: IF NO; DID </a:t>
            </a:r>
            <a:r>
              <a:rPr sz="4650" i="1" dirty="0">
                <a:latin typeface="Trebuchet MS"/>
                <a:cs typeface="Trebuchet MS"/>
              </a:rPr>
              <a:t>(INCLUDING ACTIVE DUTY NOW)	</a:t>
            </a:r>
            <a:r>
              <a:rPr sz="5400" dirty="0">
                <a:latin typeface="Calibri"/>
                <a:cs typeface="Calibri"/>
              </a:rPr>
              <a:t>A MEMBER OF YOUR IMMEDIATE FAMILY SERVE?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14246352" y="0"/>
            <a:ext cx="4041775" cy="9875520"/>
            <a:chOff x="14246352" y="0"/>
            <a:chExt cx="4041775" cy="987552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19376" y="0"/>
              <a:ext cx="3468623" cy="9875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246352" y="0"/>
              <a:ext cx="4041648" cy="930554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69527" y="7114540"/>
            <a:ext cx="34480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178435" indent="-82550">
              <a:lnSpc>
                <a:spcPct val="120900"/>
              </a:lnSpc>
              <a:spcBef>
                <a:spcPts val="100"/>
              </a:spcBef>
            </a:pPr>
            <a:r>
              <a:rPr sz="2200" spc="-105" dirty="0">
                <a:latin typeface="Arial Black"/>
                <a:cs typeface="Arial Black"/>
              </a:rPr>
              <a:t>24.8</a:t>
            </a:r>
            <a:r>
              <a:rPr sz="2200" spc="-275" dirty="0">
                <a:latin typeface="Arial Black"/>
                <a:cs typeface="Arial Black"/>
              </a:rPr>
              <a:t> </a:t>
            </a:r>
            <a:r>
              <a:rPr sz="2200" spc="-290" dirty="0">
                <a:latin typeface="Arial Black"/>
                <a:cs typeface="Arial Black"/>
              </a:rPr>
              <a:t>%</a:t>
            </a:r>
            <a:r>
              <a:rPr sz="2200" spc="-275" dirty="0">
                <a:latin typeface="Arial Black"/>
                <a:cs typeface="Arial Black"/>
              </a:rPr>
              <a:t> </a:t>
            </a:r>
            <a:r>
              <a:rPr sz="2200" dirty="0">
                <a:latin typeface="Lucida Sans Unicode"/>
                <a:cs typeface="Lucida Sans Unicode"/>
              </a:rPr>
              <a:t>of</a:t>
            </a:r>
            <a:r>
              <a:rPr sz="2200" spc="-105" dirty="0">
                <a:latin typeface="Lucida Sans Unicode"/>
                <a:cs typeface="Lucida Sans Unicode"/>
              </a:rPr>
              <a:t> </a:t>
            </a:r>
            <a:r>
              <a:rPr sz="2200" spc="35" dirty="0">
                <a:latin typeface="Lucida Sans Unicode"/>
                <a:cs typeface="Lucida Sans Unicode"/>
              </a:rPr>
              <a:t>respondents </a:t>
            </a:r>
            <a:r>
              <a:rPr sz="2200" spc="70" dirty="0">
                <a:latin typeface="Lucida Sans Unicode"/>
                <a:cs typeface="Lucida Sans Unicode"/>
              </a:rPr>
              <a:t>were</a:t>
            </a:r>
            <a:r>
              <a:rPr sz="2200" spc="-150" dirty="0">
                <a:latin typeface="Lucida Sans Unicode"/>
                <a:cs typeface="Lucida Sans Unicode"/>
              </a:rPr>
              <a:t> </a:t>
            </a:r>
            <a:r>
              <a:rPr sz="2200" dirty="0">
                <a:latin typeface="Lucida Sans Unicode"/>
                <a:cs typeface="Lucida Sans Unicode"/>
              </a:rPr>
              <a:t>in</a:t>
            </a:r>
            <a:r>
              <a:rPr sz="2200" spc="-140" dirty="0">
                <a:latin typeface="Lucida Sans Unicode"/>
                <a:cs typeface="Lucida Sans Unicode"/>
              </a:rPr>
              <a:t> </a:t>
            </a:r>
            <a:r>
              <a:rPr sz="2200" spc="-10" dirty="0">
                <a:latin typeface="Lucida Sans Unicode"/>
                <a:cs typeface="Lucida Sans Unicode"/>
              </a:rPr>
              <a:t>this</a:t>
            </a:r>
            <a:r>
              <a:rPr sz="2200" spc="-140" dirty="0">
                <a:latin typeface="Lucida Sans Unicode"/>
                <a:cs typeface="Lucida Sans Unicode"/>
              </a:rPr>
              <a:t> </a:t>
            </a:r>
            <a:r>
              <a:rPr sz="2200" spc="80" dirty="0">
                <a:latin typeface="Lucida Sans Unicode"/>
                <a:cs typeface="Lucida Sans Unicode"/>
              </a:rPr>
              <a:t>category</a:t>
            </a:r>
            <a:endParaRPr sz="2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200" spc="75" dirty="0">
                <a:latin typeface="Lucida Sans Unicode"/>
                <a:cs typeface="Lucida Sans Unicode"/>
              </a:rPr>
              <a:t>(family</a:t>
            </a:r>
            <a:r>
              <a:rPr sz="2200" spc="-105" dirty="0">
                <a:latin typeface="Lucida Sans Unicode"/>
                <a:cs typeface="Lucida Sans Unicode"/>
              </a:rPr>
              <a:t> </a:t>
            </a:r>
            <a:r>
              <a:rPr sz="2200" spc="110" dirty="0">
                <a:latin typeface="Lucida Sans Unicode"/>
                <a:cs typeface="Lucida Sans Unicode"/>
              </a:rPr>
              <a:t>member</a:t>
            </a:r>
            <a:r>
              <a:rPr sz="2200" spc="-95" dirty="0">
                <a:latin typeface="Lucida Sans Unicode"/>
                <a:cs typeface="Lucida Sans Unicode"/>
              </a:rPr>
              <a:t> </a:t>
            </a:r>
            <a:r>
              <a:rPr sz="2200" spc="85" dirty="0">
                <a:latin typeface="Lucida Sans Unicode"/>
                <a:cs typeface="Lucida Sans Unicode"/>
              </a:rPr>
              <a:t>served)</a:t>
            </a:r>
            <a:endParaRPr sz="2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79056" y="7114540"/>
            <a:ext cx="3933825" cy="2055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21100"/>
              </a:lnSpc>
              <a:spcBef>
                <a:spcPts val="95"/>
              </a:spcBef>
            </a:pPr>
            <a:r>
              <a:rPr sz="2200" spc="-10" dirty="0">
                <a:latin typeface="Lucida Sans Unicode"/>
                <a:cs typeface="Lucida Sans Unicode"/>
              </a:rPr>
              <a:t>*Eliminated/Automatically </a:t>
            </a:r>
            <a:r>
              <a:rPr sz="2200" dirty="0">
                <a:latin typeface="Lucida Sans Unicode"/>
                <a:cs typeface="Lucida Sans Unicode"/>
              </a:rPr>
              <a:t>disqualified</a:t>
            </a:r>
            <a:r>
              <a:rPr sz="2200" spc="10" dirty="0">
                <a:latin typeface="Lucida Sans Unicode"/>
                <a:cs typeface="Lucida Sans Unicode"/>
              </a:rPr>
              <a:t> </a:t>
            </a:r>
            <a:r>
              <a:rPr sz="2200" spc="125" dirty="0">
                <a:latin typeface="Lucida Sans Unicode"/>
                <a:cs typeface="Lucida Sans Unicode"/>
              </a:rPr>
              <a:t>any</a:t>
            </a:r>
            <a:r>
              <a:rPr sz="2200" spc="15" dirty="0">
                <a:latin typeface="Lucida Sans Unicode"/>
                <a:cs typeface="Lucida Sans Unicode"/>
              </a:rPr>
              <a:t> </a:t>
            </a:r>
            <a:r>
              <a:rPr sz="2200" spc="40" dirty="0">
                <a:latin typeface="Lucida Sans Unicode"/>
                <a:cs typeface="Lucida Sans Unicode"/>
              </a:rPr>
              <a:t>respondent </a:t>
            </a:r>
            <a:r>
              <a:rPr sz="2200" spc="60" dirty="0">
                <a:latin typeface="Lucida Sans Unicode"/>
                <a:cs typeface="Lucida Sans Unicode"/>
              </a:rPr>
              <a:t>who</a:t>
            </a:r>
            <a:r>
              <a:rPr sz="2200" spc="-95" dirty="0">
                <a:latin typeface="Lucida Sans Unicode"/>
                <a:cs typeface="Lucida Sans Unicode"/>
              </a:rPr>
              <a:t> </a:t>
            </a:r>
            <a:r>
              <a:rPr sz="2200" spc="85" dirty="0">
                <a:latin typeface="Lucida Sans Unicode"/>
                <a:cs typeface="Lucida Sans Unicode"/>
              </a:rPr>
              <a:t>answered</a:t>
            </a:r>
            <a:r>
              <a:rPr sz="2200" spc="-95" dirty="0">
                <a:latin typeface="Lucida Sans Unicode"/>
                <a:cs typeface="Lucida Sans Unicode"/>
              </a:rPr>
              <a:t> </a:t>
            </a:r>
            <a:r>
              <a:rPr sz="2200" spc="-155" dirty="0">
                <a:latin typeface="Arial Black"/>
                <a:cs typeface="Arial Black"/>
              </a:rPr>
              <a:t>NO</a:t>
            </a:r>
            <a:r>
              <a:rPr sz="2200" spc="-265" dirty="0">
                <a:latin typeface="Arial Black"/>
                <a:cs typeface="Arial Black"/>
              </a:rPr>
              <a:t> </a:t>
            </a:r>
            <a:r>
              <a:rPr sz="2200" spc="140" dirty="0">
                <a:latin typeface="Lucida Sans Unicode"/>
                <a:cs typeface="Lucida Sans Unicode"/>
              </a:rPr>
              <a:t>as</a:t>
            </a:r>
            <a:r>
              <a:rPr sz="2200" spc="-100" dirty="0">
                <a:latin typeface="Lucida Sans Unicode"/>
                <a:cs typeface="Lucida Sans Unicode"/>
              </a:rPr>
              <a:t> </a:t>
            </a:r>
            <a:r>
              <a:rPr sz="2200" spc="35" dirty="0">
                <a:latin typeface="Lucida Sans Unicode"/>
                <a:cs typeface="Lucida Sans Unicode"/>
              </a:rPr>
              <a:t>they </a:t>
            </a:r>
            <a:r>
              <a:rPr sz="2200" spc="70" dirty="0">
                <a:latin typeface="Lucida Sans Unicode"/>
                <a:cs typeface="Lucida Sans Unicode"/>
              </a:rPr>
              <a:t>were</a:t>
            </a:r>
            <a:r>
              <a:rPr sz="2200" spc="-45" dirty="0">
                <a:latin typeface="Lucida Sans Unicode"/>
                <a:cs typeface="Lucida Sans Unicode"/>
              </a:rPr>
              <a:t> </a:t>
            </a:r>
            <a:r>
              <a:rPr sz="2200" dirty="0">
                <a:latin typeface="Lucida Sans Unicode"/>
                <a:cs typeface="Lucida Sans Unicode"/>
              </a:rPr>
              <a:t>not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dirty="0">
                <a:latin typeface="Lucida Sans Unicode"/>
                <a:cs typeface="Lucida Sans Unicode"/>
              </a:rPr>
              <a:t>the</a:t>
            </a:r>
            <a:r>
              <a:rPr sz="2200" spc="-40" dirty="0">
                <a:latin typeface="Lucida Sans Unicode"/>
                <a:cs typeface="Lucida Sans Unicode"/>
              </a:rPr>
              <a:t> </a:t>
            </a:r>
            <a:r>
              <a:rPr sz="2200" spc="50" dirty="0">
                <a:latin typeface="Lucida Sans Unicode"/>
                <a:cs typeface="Lucida Sans Unicode"/>
              </a:rPr>
              <a:t>target audience.</a:t>
            </a:r>
            <a:endParaRPr sz="2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88437" y="7114540"/>
            <a:ext cx="2665730" cy="836294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50"/>
              </a:spcBef>
            </a:pPr>
            <a:r>
              <a:rPr sz="2200" spc="-140" dirty="0">
                <a:latin typeface="Lucida Sans Unicode"/>
                <a:cs typeface="Lucida Sans Unicode"/>
              </a:rPr>
              <a:t>100%</a:t>
            </a:r>
            <a:r>
              <a:rPr sz="2200" spc="-85" dirty="0">
                <a:latin typeface="Lucida Sans Unicode"/>
                <a:cs typeface="Lucida Sans Unicode"/>
              </a:rPr>
              <a:t> </a:t>
            </a:r>
            <a:r>
              <a:rPr sz="2200" spc="65" dirty="0">
                <a:latin typeface="Lucida Sans Unicode"/>
                <a:cs typeface="Lucida Sans Unicode"/>
              </a:rPr>
              <a:t>indicated</a:t>
            </a:r>
            <a:r>
              <a:rPr sz="2200" spc="-90" dirty="0">
                <a:latin typeface="Lucida Sans Unicode"/>
                <a:cs typeface="Lucida Sans Unicode"/>
              </a:rPr>
              <a:t> </a:t>
            </a:r>
            <a:r>
              <a:rPr sz="2200" spc="-330" dirty="0">
                <a:latin typeface="Arial Black"/>
                <a:cs typeface="Arial Black"/>
              </a:rPr>
              <a:t>YES</a:t>
            </a:r>
            <a:endParaRPr sz="22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550"/>
              </a:spcBef>
            </a:pPr>
            <a:r>
              <a:rPr sz="2200" dirty="0">
                <a:latin typeface="Lucida Sans Unicode"/>
                <a:cs typeface="Lucida Sans Unicode"/>
              </a:rPr>
              <a:t>to</a:t>
            </a:r>
            <a:r>
              <a:rPr sz="2200" spc="-95" dirty="0">
                <a:latin typeface="Lucida Sans Unicode"/>
                <a:cs typeface="Lucida Sans Unicode"/>
              </a:rPr>
              <a:t> </a:t>
            </a:r>
            <a:r>
              <a:rPr sz="2200" dirty="0">
                <a:latin typeface="Lucida Sans Unicode"/>
                <a:cs typeface="Lucida Sans Unicode"/>
              </a:rPr>
              <a:t>Q5</a:t>
            </a:r>
            <a:r>
              <a:rPr sz="2200" spc="-90" dirty="0">
                <a:latin typeface="Lucida Sans Unicode"/>
                <a:cs typeface="Lucida Sans Unicode"/>
              </a:rPr>
              <a:t> </a:t>
            </a:r>
            <a:r>
              <a:rPr sz="2200" spc="-50" dirty="0">
                <a:latin typeface="Lucida Sans Unicode"/>
                <a:cs typeface="Lucida Sans Unicode"/>
              </a:rPr>
              <a:t>*</a:t>
            </a:r>
            <a:endParaRPr sz="220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7594" y="9601558"/>
            <a:ext cx="4540758" cy="449983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11914" y="0"/>
            <a:ext cx="3076575" cy="9406890"/>
            <a:chOff x="15211914" y="0"/>
            <a:chExt cx="3076575" cy="9406890"/>
          </a:xfrm>
        </p:grpSpPr>
        <p:sp>
          <p:nvSpPr>
            <p:cNvPr id="3" name="object 3"/>
            <p:cNvSpPr/>
            <p:nvPr/>
          </p:nvSpPr>
          <p:spPr>
            <a:xfrm>
              <a:off x="15272238" y="0"/>
              <a:ext cx="3016250" cy="9406890"/>
            </a:xfrm>
            <a:custGeom>
              <a:avLst/>
              <a:gdLst/>
              <a:ahLst/>
              <a:cxnLst/>
              <a:rect l="l" t="t" r="r" b="b"/>
              <a:pathLst>
                <a:path w="3016250" h="9406890">
                  <a:moveTo>
                    <a:pt x="2213656" y="0"/>
                  </a:moveTo>
                  <a:lnTo>
                    <a:pt x="0" y="0"/>
                  </a:lnTo>
                  <a:lnTo>
                    <a:pt x="3015761" y="9406316"/>
                  </a:lnTo>
                  <a:lnTo>
                    <a:pt x="3015761" y="2501816"/>
                  </a:lnTo>
                  <a:lnTo>
                    <a:pt x="2213656" y="0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211914" y="0"/>
              <a:ext cx="3076575" cy="5320665"/>
            </a:xfrm>
            <a:custGeom>
              <a:avLst/>
              <a:gdLst/>
              <a:ahLst/>
              <a:cxnLst/>
              <a:rect l="l" t="t" r="r" b="b"/>
              <a:pathLst>
                <a:path w="3076575" h="5320665">
                  <a:moveTo>
                    <a:pt x="3076085" y="0"/>
                  </a:moveTo>
                  <a:lnTo>
                    <a:pt x="0" y="0"/>
                  </a:lnTo>
                  <a:lnTo>
                    <a:pt x="3076085" y="5320576"/>
                  </a:lnTo>
                  <a:lnTo>
                    <a:pt x="3076085" y="0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47" y="9601200"/>
            <a:ext cx="4544568" cy="45110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50930" y="2231555"/>
            <a:ext cx="16322040" cy="7074534"/>
            <a:chOff x="1150930" y="2231555"/>
            <a:chExt cx="16322040" cy="7074534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930" y="2231555"/>
              <a:ext cx="10802107" cy="707408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11065" y="2514024"/>
              <a:ext cx="4018683" cy="4133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11065" y="2514024"/>
              <a:ext cx="4018683" cy="38545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11065" y="6025907"/>
              <a:ext cx="4018683" cy="3427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826679" y="2429638"/>
              <a:ext cx="4187825" cy="4023360"/>
            </a:xfrm>
            <a:custGeom>
              <a:avLst/>
              <a:gdLst/>
              <a:ahLst/>
              <a:cxnLst/>
              <a:rect l="l" t="t" r="r" b="b"/>
              <a:pathLst>
                <a:path w="4187825" h="4023360">
                  <a:moveTo>
                    <a:pt x="309697" y="0"/>
                  </a:moveTo>
                  <a:lnTo>
                    <a:pt x="0" y="3698665"/>
                  </a:lnTo>
                  <a:lnTo>
                    <a:pt x="3877759" y="4023357"/>
                  </a:lnTo>
                  <a:lnTo>
                    <a:pt x="3884825" y="3938971"/>
                  </a:lnTo>
                  <a:lnTo>
                    <a:pt x="3806410" y="3938971"/>
                  </a:lnTo>
                  <a:lnTo>
                    <a:pt x="84386" y="3627318"/>
                  </a:lnTo>
                  <a:lnTo>
                    <a:pt x="381043" y="84386"/>
                  </a:lnTo>
                  <a:lnTo>
                    <a:pt x="1317512" y="84386"/>
                  </a:lnTo>
                  <a:lnTo>
                    <a:pt x="309697" y="0"/>
                  </a:lnTo>
                  <a:close/>
                </a:path>
                <a:path w="4187825" h="4023360">
                  <a:moveTo>
                    <a:pt x="1317512" y="84386"/>
                  </a:moveTo>
                  <a:lnTo>
                    <a:pt x="381043" y="84386"/>
                  </a:lnTo>
                  <a:lnTo>
                    <a:pt x="4103070" y="396039"/>
                  </a:lnTo>
                  <a:lnTo>
                    <a:pt x="3806410" y="3938971"/>
                  </a:lnTo>
                  <a:lnTo>
                    <a:pt x="3884825" y="3938971"/>
                  </a:lnTo>
                  <a:lnTo>
                    <a:pt x="4187449" y="324692"/>
                  </a:lnTo>
                  <a:lnTo>
                    <a:pt x="1317512" y="84386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154150" y="578712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DFC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54149" y="5787126"/>
              <a:ext cx="193027" cy="291029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7177" y="86974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2" y="0"/>
                  </a:lnTo>
                </a:path>
              </a:pathLst>
            </a:custGeom>
            <a:ln w="3175">
              <a:solidFill>
                <a:srgbClr val="815F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154149" y="5584344"/>
              <a:ext cx="3250437" cy="20278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54152" y="5584344"/>
              <a:ext cx="3250436" cy="31130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347179" y="8407707"/>
              <a:ext cx="3057408" cy="28971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085950" y="5516139"/>
              <a:ext cx="3387090" cy="3249930"/>
            </a:xfrm>
            <a:custGeom>
              <a:avLst/>
              <a:gdLst/>
              <a:ahLst/>
              <a:cxnLst/>
              <a:rect l="l" t="t" r="r" b="b"/>
              <a:pathLst>
                <a:path w="3387090" h="3249929">
                  <a:moveTo>
                    <a:pt x="3185337" y="0"/>
                  </a:moveTo>
                  <a:lnTo>
                    <a:pt x="0" y="211268"/>
                  </a:lnTo>
                  <a:lnTo>
                    <a:pt x="201510" y="3249490"/>
                  </a:lnTo>
                  <a:lnTo>
                    <a:pt x="1229859" y="3181285"/>
                  </a:lnTo>
                  <a:lnTo>
                    <a:pt x="261226" y="3181285"/>
                  </a:lnTo>
                  <a:lnTo>
                    <a:pt x="68198" y="270987"/>
                  </a:lnTo>
                  <a:lnTo>
                    <a:pt x="3125609" y="68205"/>
                  </a:lnTo>
                  <a:lnTo>
                    <a:pt x="3189861" y="68205"/>
                  </a:lnTo>
                  <a:lnTo>
                    <a:pt x="3185337" y="0"/>
                  </a:lnTo>
                  <a:close/>
                </a:path>
                <a:path w="3387090" h="3249929">
                  <a:moveTo>
                    <a:pt x="3189861" y="68205"/>
                  </a:moveTo>
                  <a:lnTo>
                    <a:pt x="3125609" y="68205"/>
                  </a:lnTo>
                  <a:lnTo>
                    <a:pt x="3318636" y="2978503"/>
                  </a:lnTo>
                  <a:lnTo>
                    <a:pt x="261226" y="3181285"/>
                  </a:lnTo>
                  <a:lnTo>
                    <a:pt x="1229859" y="3181285"/>
                  </a:lnTo>
                  <a:lnTo>
                    <a:pt x="3386835" y="3038223"/>
                  </a:lnTo>
                  <a:lnTo>
                    <a:pt x="3189861" y="6820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18823" y="224535"/>
            <a:ext cx="15451817" cy="1594796"/>
          </a:xfrm>
          <a:prstGeom prst="rect">
            <a:avLst/>
          </a:prstGeom>
        </p:spPr>
        <p:txBody>
          <a:bodyPr vert="horz" wrap="square" lIns="0" tIns="741172" rIns="0" bIns="0" rtlCol="0">
            <a:spAutoFit/>
          </a:bodyPr>
          <a:lstStyle/>
          <a:p>
            <a:pPr marL="527685">
              <a:lnSpc>
                <a:spcPct val="100000"/>
              </a:lnSpc>
              <a:spcBef>
                <a:spcPts val="100"/>
              </a:spcBef>
            </a:pPr>
            <a:r>
              <a:rPr sz="5500" dirty="0"/>
              <a:t>Q6: IF YES, WHAT IS THE RELATIONSHIP?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88495" y="0"/>
            <a:ext cx="4099560" cy="10287000"/>
            <a:chOff x="14188495" y="0"/>
            <a:chExt cx="4099560" cy="10287000"/>
          </a:xfrm>
        </p:grpSpPr>
        <p:sp>
          <p:nvSpPr>
            <p:cNvPr id="3" name="object 3"/>
            <p:cNvSpPr/>
            <p:nvPr/>
          </p:nvSpPr>
          <p:spPr>
            <a:xfrm>
              <a:off x="14683144" y="4029602"/>
              <a:ext cx="3604895" cy="6257925"/>
            </a:xfrm>
            <a:custGeom>
              <a:avLst/>
              <a:gdLst/>
              <a:ahLst/>
              <a:cxnLst/>
              <a:rect l="l" t="t" r="r" b="b"/>
              <a:pathLst>
                <a:path w="3604894" h="6257925">
                  <a:moveTo>
                    <a:pt x="3604854" y="0"/>
                  </a:moveTo>
                  <a:lnTo>
                    <a:pt x="0" y="6257397"/>
                  </a:lnTo>
                  <a:lnTo>
                    <a:pt x="2432741" y="6257397"/>
                  </a:lnTo>
                  <a:lnTo>
                    <a:pt x="3604854" y="4222813"/>
                  </a:lnTo>
                  <a:lnTo>
                    <a:pt x="3604854" y="0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188495" y="0"/>
              <a:ext cx="4099560" cy="7091045"/>
            </a:xfrm>
            <a:custGeom>
              <a:avLst/>
              <a:gdLst/>
              <a:ahLst/>
              <a:cxnLst/>
              <a:rect l="l" t="t" r="r" b="b"/>
              <a:pathLst>
                <a:path w="4099559" h="7091045">
                  <a:moveTo>
                    <a:pt x="2434903" y="0"/>
                  </a:moveTo>
                  <a:lnTo>
                    <a:pt x="0" y="0"/>
                  </a:lnTo>
                  <a:lnTo>
                    <a:pt x="4099504" y="7090739"/>
                  </a:lnTo>
                  <a:lnTo>
                    <a:pt x="4099504" y="2879189"/>
                  </a:lnTo>
                  <a:lnTo>
                    <a:pt x="2434903" y="0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47" y="9601200"/>
            <a:ext cx="4544568" cy="4511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71905" y="3018000"/>
            <a:ext cx="11265164" cy="625305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495300"/>
            <a:ext cx="12930505" cy="23211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5000" dirty="0">
                <a:latin typeface="Calibri"/>
                <a:cs typeface="Calibri"/>
              </a:rPr>
              <a:t>Q7: WHAT BRANCH OF THE MILITARY SERVICE WERE/ARE YOU OR YOUR SPOUSE OR RELATIVE(S) AFFILIATED WITH?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pc="-10" dirty="0"/>
              <a:t>thepmwfoundation.org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1012</Words>
  <Application>Microsoft Macintosh PowerPoint</Application>
  <PresentationFormat>Custom</PresentationFormat>
  <Paragraphs>128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MS Gothic</vt:lpstr>
      <vt:lpstr>Arial</vt:lpstr>
      <vt:lpstr>Arial Black</vt:lpstr>
      <vt:lpstr>Calibri</vt:lpstr>
      <vt:lpstr>Lucida Sans Unicode</vt:lpstr>
      <vt:lpstr>Segoe UI Symbol</vt:lpstr>
      <vt:lpstr>Trebuchet MS</vt:lpstr>
      <vt:lpstr>Office Theme</vt:lpstr>
      <vt:lpstr>SURVEY OF ACTIVE/RETIRED MILITARY MEMBERS AND THEIR FAMILY ON HEALTH</vt:lpstr>
      <vt:lpstr>THE PMW FOUNDATION</vt:lpstr>
      <vt:lpstr>SURVEY PROTOCOL</vt:lpstr>
      <vt:lpstr>METHODOLOGY &amp; RESULTS</vt:lpstr>
      <vt:lpstr>PowerPoint Presentation</vt:lpstr>
      <vt:lpstr>PowerPoint Presentation</vt:lpstr>
      <vt:lpstr>Q5: IF NO; DID (INCLUDING ACTIVE DUTY NOW) A MEMBER OF YOUR IMMEDIATE FAMILY SERVE?</vt:lpstr>
      <vt:lpstr>Q6: IF YES, WHAT IS THE RELATIONSHIP?</vt:lpstr>
      <vt:lpstr>Q7: WHAT BRANCH OF THE MILITARY SERVICE WERE/ARE YOU OR YOUR SPOUSE OR RELATIVE(S) AFFILIATED WITH?</vt:lpstr>
      <vt:lpstr>Q8: WHAT IS YOUR AGE GROUP?</vt:lpstr>
      <vt:lpstr>Q9: WHAT IS YOUR SEX/GENDER?</vt:lpstr>
      <vt:lpstr>PowerPoint Presentation</vt:lpstr>
      <vt:lpstr>Q11: WHERE DO YOU CURRENTLY LIVE?</vt:lpstr>
      <vt:lpstr>Q12: WHAT IS YOUR EMPLOYMENT STATUS?</vt:lpstr>
      <vt:lpstr>Q13: WHAT IS YOUR SPECIFIC OCCUPATION?</vt:lpstr>
      <vt:lpstr>Q14: WHAT IS YOUR ETHNICITY/RACE?</vt:lpstr>
      <vt:lpstr>Q15: WHAT IS YOUR MARITAL STATUS?</vt:lpstr>
      <vt:lpstr>Q16: DO YOU HAVE CHILDREN?</vt:lpstr>
      <vt:lpstr>Q17: DO YOU HAVE HEALTH INSURANCE?</vt:lpstr>
      <vt:lpstr>Q18: WHAT TYPE OF HEALTH INSURANCE DO YOU HAVE?</vt:lpstr>
      <vt:lpstr>PowerPoint Presentation</vt:lpstr>
      <vt:lpstr>Q20: DO YOU CONSIDER YOUR HEALTH:</vt:lpstr>
      <vt:lpstr>Q21: DO YOU CONSIDER YOUR FAMILY’S HEALTH:</vt:lpstr>
      <vt:lpstr>Q22: DO YOU EXERCISE?</vt:lpstr>
      <vt:lpstr>Q23: HOW MANY TIMES A WEEK ?</vt:lpstr>
      <vt:lpstr>Q24: DO YOU CURRENTLY SMOKE?</vt:lpstr>
      <vt:lpstr>PowerPoint Presentation</vt:lpstr>
      <vt:lpstr>PowerPoint Presentation</vt:lpstr>
      <vt:lpstr>PowerPoint Presentation</vt:lpstr>
      <vt:lpstr>Q28: HAVE YOU SEEN YOUR PRIMARY CARE PHYSICIAN FOR A ROUTINE CHECK UP IN THE LAST YEAR?</vt:lpstr>
      <vt:lpstr>Q29: DO YOU TAKE PRESCRIPTION MEDICATIONS?</vt:lpstr>
      <vt:lpstr>PowerPoint Presentation</vt:lpstr>
      <vt:lpstr>(CHECK ALL THAT APPLY)</vt:lpstr>
      <vt:lpstr>PowerPoint Presentation</vt:lpstr>
      <vt:lpstr>Q33: DO YOU WANT TO IMPROVE YOUR HEALTH?</vt:lpstr>
      <vt:lpstr>PowerPoint Presentation</vt:lpstr>
      <vt:lpstr>PowerPoint Presentation</vt:lpstr>
      <vt:lpstr>PowerPoint Presentation</vt:lpstr>
      <vt:lpstr>Q37: WHAT SOURCES DO YOU TRUST FOR HEALTH INFORMATION?</vt:lpstr>
      <vt:lpstr>Q38: DO YOU FEEL THAT HEALTH INFORMATION IS TARGETED SPECIFICALLY TO YOU?</vt:lpstr>
      <vt:lpstr>PowerPoint Presentation</vt:lpstr>
      <vt:lpstr>Q40: IDEALLY WHERE WOULD YOU LIKE TO RECEIVE HEALTH INFORMATION?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Melissa Wilson</cp:lastModifiedBy>
  <cp:revision>3</cp:revision>
  <dcterms:created xsi:type="dcterms:W3CDTF">2024-06-30T15:08:38Z</dcterms:created>
  <dcterms:modified xsi:type="dcterms:W3CDTF">2024-06-30T17:59:31Z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2024-06-29T00:00:00Z</vt:filetime>
  </property>
  <property fmtid="{D5CDD505-2E9C-101B-9397-08002B2CF9AE}" pid="3" name="LastSaved">
    <vt:filetime>2024-06-30T00:00:00Z</vt:filetime>
  </property>
  <property fmtid="{D5CDD505-2E9C-101B-9397-08002B2CF9AE}" pid="4" name="Producer">
    <vt:lpwstr>macOS Version 14.0 (Build 23A344) Quartz PDFContext</vt:lpwstr>
  </property>
</Properties>
</file>